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0" r:id="rId2"/>
    <p:sldId id="259" r:id="rId3"/>
    <p:sldId id="264" r:id="rId4"/>
    <p:sldId id="257" r:id="rId5"/>
    <p:sldId id="281" r:id="rId6"/>
    <p:sldId id="258" r:id="rId7"/>
    <p:sldId id="275" r:id="rId8"/>
    <p:sldId id="262" r:id="rId9"/>
    <p:sldId id="276" r:id="rId10"/>
    <p:sldId id="266" r:id="rId11"/>
    <p:sldId id="267" r:id="rId12"/>
    <p:sldId id="277" r:id="rId13"/>
    <p:sldId id="269" r:id="rId14"/>
    <p:sldId id="265" r:id="rId15"/>
    <p:sldId id="278" r:id="rId16"/>
    <p:sldId id="263" r:id="rId17"/>
    <p:sldId id="270" r:id="rId18"/>
    <p:sldId id="271" r:id="rId19"/>
    <p:sldId id="272" r:id="rId20"/>
    <p:sldId id="273" r:id="rId21"/>
    <p:sldId id="279" r:id="rId22"/>
    <p:sldId id="261" r:id="rId23"/>
    <p:sldId id="274" r:id="rId24"/>
    <p:sldId id="282" r:id="rId25"/>
    <p:sldId id="280" r:id="rId2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D3432-77DA-4664-B61A-BDF1443E63E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A77FA556-5E9B-4120-932D-B10F303D3C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1. VISÃO</a:t>
          </a:r>
        </a:p>
      </dgm:t>
    </dgm:pt>
    <dgm:pt modelId="{6CD04DA5-B261-4CE3-A075-C5302D07A0AA}" type="parTrans" cxnId="{30CF0D1D-ED12-4B5F-BB10-F6D3306B093A}">
      <dgm:prSet/>
      <dgm:spPr/>
      <dgm:t>
        <a:bodyPr/>
        <a:lstStyle/>
        <a:p>
          <a:endParaRPr lang="pt-PT"/>
        </a:p>
      </dgm:t>
    </dgm:pt>
    <dgm:pt modelId="{11C91D3E-343B-40C1-974F-A054ABB6E4D7}" type="sibTrans" cxnId="{30CF0D1D-ED12-4B5F-BB10-F6D3306B093A}">
      <dgm:prSet/>
      <dgm:spPr/>
      <dgm:t>
        <a:bodyPr/>
        <a:lstStyle/>
        <a:p>
          <a:endParaRPr lang="pt-PT"/>
        </a:p>
      </dgm:t>
    </dgm:pt>
    <dgm:pt modelId="{9C521D96-B0C9-465F-8911-B8A03F8F8C9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2. DIRECTRIZES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ESTRATÉGICAS</a:t>
          </a:r>
        </a:p>
      </dgm:t>
    </dgm:pt>
    <dgm:pt modelId="{60B7B567-A579-46CA-84F1-AD289D961FB6}" type="parTrans" cxnId="{1ECB3CB0-D576-45C3-A6F6-176EED46EF92}">
      <dgm:prSet/>
      <dgm:spPr/>
      <dgm:t>
        <a:bodyPr/>
        <a:lstStyle/>
        <a:p>
          <a:endParaRPr lang="pt-PT"/>
        </a:p>
      </dgm:t>
    </dgm:pt>
    <dgm:pt modelId="{6E89B5BD-FD7A-431D-A3AF-B6A9D6D250B7}" type="sibTrans" cxnId="{1ECB3CB0-D576-45C3-A6F6-176EED46EF92}">
      <dgm:prSet/>
      <dgm:spPr/>
      <dgm:t>
        <a:bodyPr/>
        <a:lstStyle/>
        <a:p>
          <a:endParaRPr lang="pt-PT"/>
        </a:p>
      </dgm:t>
    </dgm:pt>
    <dgm:pt modelId="{97F989F7-A09A-4CC7-872B-4AEBBF80FFE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3. ESTRATÉGIA</a:t>
          </a:r>
        </a:p>
      </dgm:t>
    </dgm:pt>
    <dgm:pt modelId="{743CE395-47D7-4FCD-8CF2-5C301D99B809}" type="parTrans" cxnId="{30379F83-296E-4100-B12C-8D1D8A7EA992}">
      <dgm:prSet/>
      <dgm:spPr/>
      <dgm:t>
        <a:bodyPr/>
        <a:lstStyle/>
        <a:p>
          <a:endParaRPr lang="pt-PT"/>
        </a:p>
      </dgm:t>
    </dgm:pt>
    <dgm:pt modelId="{2F434267-852D-4E25-A531-A349C1B89B07}" type="sibTrans" cxnId="{30379F83-296E-4100-B12C-8D1D8A7EA992}">
      <dgm:prSet/>
      <dgm:spPr/>
      <dgm:t>
        <a:bodyPr/>
        <a:lstStyle/>
        <a:p>
          <a:endParaRPr lang="pt-PT"/>
        </a:p>
      </dgm:t>
    </dgm:pt>
    <dgm:pt modelId="{1FAB225D-E835-45FB-8C98-76823EF60FA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4. GESTÃO</a:t>
          </a:r>
        </a:p>
      </dgm:t>
    </dgm:pt>
    <dgm:pt modelId="{2E74A89A-41EB-4505-A4E2-0D0C7C4679CA}" type="parTrans" cxnId="{08C3097A-5860-46E8-8E7B-70342C85DDD6}">
      <dgm:prSet/>
      <dgm:spPr/>
      <dgm:t>
        <a:bodyPr/>
        <a:lstStyle/>
        <a:p>
          <a:endParaRPr lang="pt-PT"/>
        </a:p>
      </dgm:t>
    </dgm:pt>
    <dgm:pt modelId="{D3D3EB27-2C92-4CA0-ADAD-C82235C00B7E}" type="sibTrans" cxnId="{08C3097A-5860-46E8-8E7B-70342C85DDD6}">
      <dgm:prSet/>
      <dgm:spPr/>
      <dgm:t>
        <a:bodyPr/>
        <a:lstStyle/>
        <a:p>
          <a:endParaRPr lang="pt-PT"/>
        </a:p>
      </dgm:t>
    </dgm:pt>
    <dgm:pt modelId="{5744AFE2-BA04-4199-BE71-B392B243350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5.OPERAÇÕES</a:t>
          </a:r>
        </a:p>
      </dgm:t>
    </dgm:pt>
    <dgm:pt modelId="{E1493E6F-2754-481B-8297-81E072B8A14C}" type="parTrans" cxnId="{B8A808B6-7944-428E-B784-83864ACE1D96}">
      <dgm:prSet/>
      <dgm:spPr/>
      <dgm:t>
        <a:bodyPr/>
        <a:lstStyle/>
        <a:p>
          <a:endParaRPr lang="pt-PT"/>
        </a:p>
      </dgm:t>
    </dgm:pt>
    <dgm:pt modelId="{63199C43-3077-435C-9109-4553F4E204E7}" type="sibTrans" cxnId="{B8A808B6-7944-428E-B784-83864ACE1D96}">
      <dgm:prSet/>
      <dgm:spPr/>
      <dgm:t>
        <a:bodyPr/>
        <a:lstStyle/>
        <a:p>
          <a:endParaRPr lang="pt-PT"/>
        </a:p>
      </dgm:t>
    </dgm:pt>
    <dgm:pt modelId="{FAC2F2AB-D328-4F44-83D5-A38792F66D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6. CONTROLO</a:t>
          </a:r>
        </a:p>
      </dgm:t>
    </dgm:pt>
    <dgm:pt modelId="{B76AE687-D89B-48F2-9771-38950B12913B}" type="parTrans" cxnId="{F2223FD3-CD5F-49F0-B1EB-69BAEF5EAB40}">
      <dgm:prSet/>
      <dgm:spPr/>
      <dgm:t>
        <a:bodyPr/>
        <a:lstStyle/>
        <a:p>
          <a:endParaRPr lang="pt-PT"/>
        </a:p>
      </dgm:t>
    </dgm:pt>
    <dgm:pt modelId="{26B38694-9704-4DF1-8F5E-CCB657E867F6}" type="sibTrans" cxnId="{F2223FD3-CD5F-49F0-B1EB-69BAEF5EAB40}">
      <dgm:prSet/>
      <dgm:spPr/>
      <dgm:t>
        <a:bodyPr/>
        <a:lstStyle/>
        <a:p>
          <a:endParaRPr lang="pt-PT"/>
        </a:p>
      </dgm:t>
    </dgm:pt>
    <dgm:pt modelId="{AB4E74D3-43BD-4B3C-A653-4E8080E71B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7. AUDITORIA</a:t>
          </a:r>
        </a:p>
      </dgm:t>
    </dgm:pt>
    <dgm:pt modelId="{A1B8AF9E-3695-4075-9971-30FE3C2E1E2A}" type="parTrans" cxnId="{901CE414-7D15-48D7-A9E6-31CAE7CBF78C}">
      <dgm:prSet/>
      <dgm:spPr/>
      <dgm:t>
        <a:bodyPr/>
        <a:lstStyle/>
        <a:p>
          <a:endParaRPr lang="pt-PT"/>
        </a:p>
      </dgm:t>
    </dgm:pt>
    <dgm:pt modelId="{556B1C43-226C-4EE7-B350-65FB8462B94B}" type="sibTrans" cxnId="{901CE414-7D15-48D7-A9E6-31CAE7CBF78C}">
      <dgm:prSet/>
      <dgm:spPr/>
      <dgm:t>
        <a:bodyPr/>
        <a:lstStyle/>
        <a:p>
          <a:endParaRPr lang="pt-PT"/>
        </a:p>
      </dgm:t>
    </dgm:pt>
    <dgm:pt modelId="{F7868173-67FC-40E7-B00F-380997EF39EF}" type="pres">
      <dgm:prSet presAssocID="{4CFD3432-77DA-4664-B61A-BDF1443E63EF}" presName="cycle" presStyleCnt="0">
        <dgm:presLayoutVars>
          <dgm:dir/>
          <dgm:resizeHandles val="exact"/>
        </dgm:presLayoutVars>
      </dgm:prSet>
      <dgm:spPr/>
    </dgm:pt>
    <dgm:pt modelId="{CA24B50E-F261-4978-9DC7-17B23507E0A9}" type="pres">
      <dgm:prSet presAssocID="{A77FA556-5E9B-4120-932D-B10F303D3C89}" presName="dummy" presStyleCnt="0"/>
      <dgm:spPr/>
    </dgm:pt>
    <dgm:pt modelId="{F8F296E6-8C56-472A-B607-DD537551A251}" type="pres">
      <dgm:prSet presAssocID="{A77FA556-5E9B-4120-932D-B10F303D3C89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CDCA589-D960-4672-A94C-D1BEB9D64411}" type="pres">
      <dgm:prSet presAssocID="{11C91D3E-343B-40C1-974F-A054ABB6E4D7}" presName="sibTrans" presStyleLbl="node1" presStyleIdx="0" presStyleCnt="7"/>
      <dgm:spPr/>
      <dgm:t>
        <a:bodyPr/>
        <a:lstStyle/>
        <a:p>
          <a:endParaRPr lang="pt-PT"/>
        </a:p>
      </dgm:t>
    </dgm:pt>
    <dgm:pt modelId="{F9150D9A-BC97-49C4-BE9E-1AAA116B47A5}" type="pres">
      <dgm:prSet presAssocID="{9C521D96-B0C9-465F-8911-B8A03F8F8C9C}" presName="dummy" presStyleCnt="0"/>
      <dgm:spPr/>
    </dgm:pt>
    <dgm:pt modelId="{34E22703-8969-4AAB-8132-51044F86E72B}" type="pres">
      <dgm:prSet presAssocID="{9C521D96-B0C9-465F-8911-B8A03F8F8C9C}" presName="node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D28E0F6-4FC5-43E6-9CFC-8A07233BA3BD}" type="pres">
      <dgm:prSet presAssocID="{6E89B5BD-FD7A-431D-A3AF-B6A9D6D250B7}" presName="sibTrans" presStyleLbl="node1" presStyleIdx="1" presStyleCnt="7"/>
      <dgm:spPr/>
      <dgm:t>
        <a:bodyPr/>
        <a:lstStyle/>
        <a:p>
          <a:endParaRPr lang="pt-PT"/>
        </a:p>
      </dgm:t>
    </dgm:pt>
    <dgm:pt modelId="{8C94A75A-428E-489E-98DF-F5EC96A1C899}" type="pres">
      <dgm:prSet presAssocID="{97F989F7-A09A-4CC7-872B-4AEBBF80FFED}" presName="dummy" presStyleCnt="0"/>
      <dgm:spPr/>
    </dgm:pt>
    <dgm:pt modelId="{08900C0A-810B-47A4-BAFD-B602329E9706}" type="pres">
      <dgm:prSet presAssocID="{97F989F7-A09A-4CC7-872B-4AEBBF80FFED}" presName="node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F067105-8B6D-4E51-88C1-D87044DB1966}" type="pres">
      <dgm:prSet presAssocID="{2F434267-852D-4E25-A531-A349C1B89B07}" presName="sibTrans" presStyleLbl="node1" presStyleIdx="2" presStyleCnt="7"/>
      <dgm:spPr/>
      <dgm:t>
        <a:bodyPr/>
        <a:lstStyle/>
        <a:p>
          <a:endParaRPr lang="pt-PT"/>
        </a:p>
      </dgm:t>
    </dgm:pt>
    <dgm:pt modelId="{F6DBEC11-243C-43A6-90B3-C91EBFB5F48F}" type="pres">
      <dgm:prSet presAssocID="{1FAB225D-E835-45FB-8C98-76823EF60FA6}" presName="dummy" presStyleCnt="0"/>
      <dgm:spPr/>
    </dgm:pt>
    <dgm:pt modelId="{82708DAA-C6EC-4929-92A1-6A0D88C1C8A1}" type="pres">
      <dgm:prSet presAssocID="{1FAB225D-E835-45FB-8C98-76823EF60FA6}" presName="node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5117F50-BC13-42F6-AF07-EC5756B3D753}" type="pres">
      <dgm:prSet presAssocID="{D3D3EB27-2C92-4CA0-ADAD-C82235C00B7E}" presName="sibTrans" presStyleLbl="node1" presStyleIdx="3" presStyleCnt="7"/>
      <dgm:spPr/>
      <dgm:t>
        <a:bodyPr/>
        <a:lstStyle/>
        <a:p>
          <a:endParaRPr lang="pt-PT"/>
        </a:p>
      </dgm:t>
    </dgm:pt>
    <dgm:pt modelId="{C8A1EA19-84EC-4575-96B2-03F50027B958}" type="pres">
      <dgm:prSet presAssocID="{5744AFE2-BA04-4199-BE71-B392B2433505}" presName="dummy" presStyleCnt="0"/>
      <dgm:spPr/>
    </dgm:pt>
    <dgm:pt modelId="{2DC1A9F1-1648-4972-9B54-F4A1C57383A5}" type="pres">
      <dgm:prSet presAssocID="{5744AFE2-BA04-4199-BE71-B392B2433505}" presName="node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786C78-5F58-4C5F-BCEC-F51A1665E946}" type="pres">
      <dgm:prSet presAssocID="{63199C43-3077-435C-9109-4553F4E204E7}" presName="sibTrans" presStyleLbl="node1" presStyleIdx="4" presStyleCnt="7"/>
      <dgm:spPr/>
      <dgm:t>
        <a:bodyPr/>
        <a:lstStyle/>
        <a:p>
          <a:endParaRPr lang="pt-PT"/>
        </a:p>
      </dgm:t>
    </dgm:pt>
    <dgm:pt modelId="{670A91FD-16AC-4FC6-87E5-F867294E9D04}" type="pres">
      <dgm:prSet presAssocID="{FAC2F2AB-D328-4F44-83D5-A38792F66D24}" presName="dummy" presStyleCnt="0"/>
      <dgm:spPr/>
    </dgm:pt>
    <dgm:pt modelId="{73BBB6A9-0897-4612-AE22-5C1C7A8677EB}" type="pres">
      <dgm:prSet presAssocID="{FAC2F2AB-D328-4F44-83D5-A38792F66D24}" presName="node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5700EEA-6BBA-4DC5-BF76-020D05D3779E}" type="pres">
      <dgm:prSet presAssocID="{26B38694-9704-4DF1-8F5E-CCB657E867F6}" presName="sibTrans" presStyleLbl="node1" presStyleIdx="5" presStyleCnt="7"/>
      <dgm:spPr/>
      <dgm:t>
        <a:bodyPr/>
        <a:lstStyle/>
        <a:p>
          <a:endParaRPr lang="pt-PT"/>
        </a:p>
      </dgm:t>
    </dgm:pt>
    <dgm:pt modelId="{E5BA8D8D-44DB-487C-AB71-EC6D4F53812E}" type="pres">
      <dgm:prSet presAssocID="{AB4E74D3-43BD-4B3C-A653-4E8080E71B14}" presName="dummy" presStyleCnt="0"/>
      <dgm:spPr/>
    </dgm:pt>
    <dgm:pt modelId="{BD45E783-C150-48FD-ABE4-0E7FFB015423}" type="pres">
      <dgm:prSet presAssocID="{AB4E74D3-43BD-4B3C-A653-4E8080E71B14}" presName="node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846DB18-EE2E-4B23-8C62-DAE6A20EC7C5}" type="pres">
      <dgm:prSet presAssocID="{556B1C43-226C-4EE7-B350-65FB8462B94B}" presName="sibTrans" presStyleLbl="node1" presStyleIdx="6" presStyleCnt="7"/>
      <dgm:spPr/>
      <dgm:t>
        <a:bodyPr/>
        <a:lstStyle/>
        <a:p>
          <a:endParaRPr lang="pt-PT"/>
        </a:p>
      </dgm:t>
    </dgm:pt>
  </dgm:ptLst>
  <dgm:cxnLst>
    <dgm:cxn modelId="{F41FA2D0-AA19-4F85-B5A4-99D8F862E1CC}" type="presOf" srcId="{A77FA556-5E9B-4120-932D-B10F303D3C89}" destId="{F8F296E6-8C56-472A-B607-DD537551A251}" srcOrd="0" destOrd="0" presId="urn:microsoft.com/office/officeart/2005/8/layout/cycle1"/>
    <dgm:cxn modelId="{39CC1DEB-23B0-4F6D-AE55-5376608EBB8F}" type="presOf" srcId="{FAC2F2AB-D328-4F44-83D5-A38792F66D24}" destId="{73BBB6A9-0897-4612-AE22-5C1C7A8677EB}" srcOrd="0" destOrd="0" presId="urn:microsoft.com/office/officeart/2005/8/layout/cycle1"/>
    <dgm:cxn modelId="{1DAEFBDD-DFAC-46AF-952E-276683256B28}" type="presOf" srcId="{556B1C43-226C-4EE7-B350-65FB8462B94B}" destId="{0846DB18-EE2E-4B23-8C62-DAE6A20EC7C5}" srcOrd="0" destOrd="0" presId="urn:microsoft.com/office/officeart/2005/8/layout/cycle1"/>
    <dgm:cxn modelId="{55CE00E5-0EDF-4A52-A089-6E6A1D08D590}" type="presOf" srcId="{D3D3EB27-2C92-4CA0-ADAD-C82235C00B7E}" destId="{45117F50-BC13-42F6-AF07-EC5756B3D753}" srcOrd="0" destOrd="0" presId="urn:microsoft.com/office/officeart/2005/8/layout/cycle1"/>
    <dgm:cxn modelId="{F2223FD3-CD5F-49F0-B1EB-69BAEF5EAB40}" srcId="{4CFD3432-77DA-4664-B61A-BDF1443E63EF}" destId="{FAC2F2AB-D328-4F44-83D5-A38792F66D24}" srcOrd="5" destOrd="0" parTransId="{B76AE687-D89B-48F2-9771-38950B12913B}" sibTransId="{26B38694-9704-4DF1-8F5E-CCB657E867F6}"/>
    <dgm:cxn modelId="{C4200EC2-BC3E-4BFF-B9FF-FB404AF4987D}" type="presOf" srcId="{9C521D96-B0C9-465F-8911-B8A03F8F8C9C}" destId="{34E22703-8969-4AAB-8132-51044F86E72B}" srcOrd="0" destOrd="0" presId="urn:microsoft.com/office/officeart/2005/8/layout/cycle1"/>
    <dgm:cxn modelId="{B8A808B6-7944-428E-B784-83864ACE1D96}" srcId="{4CFD3432-77DA-4664-B61A-BDF1443E63EF}" destId="{5744AFE2-BA04-4199-BE71-B392B2433505}" srcOrd="4" destOrd="0" parTransId="{E1493E6F-2754-481B-8297-81E072B8A14C}" sibTransId="{63199C43-3077-435C-9109-4553F4E204E7}"/>
    <dgm:cxn modelId="{512F35AA-7524-46E1-B519-1FDA55BAFC4A}" type="presOf" srcId="{97F989F7-A09A-4CC7-872B-4AEBBF80FFED}" destId="{08900C0A-810B-47A4-BAFD-B602329E9706}" srcOrd="0" destOrd="0" presId="urn:microsoft.com/office/officeart/2005/8/layout/cycle1"/>
    <dgm:cxn modelId="{AC9C4C37-E9B8-428B-AB7F-14870B88B66B}" type="presOf" srcId="{63199C43-3077-435C-9109-4553F4E204E7}" destId="{1B786C78-5F58-4C5F-BCEC-F51A1665E946}" srcOrd="0" destOrd="0" presId="urn:microsoft.com/office/officeart/2005/8/layout/cycle1"/>
    <dgm:cxn modelId="{08C3097A-5860-46E8-8E7B-70342C85DDD6}" srcId="{4CFD3432-77DA-4664-B61A-BDF1443E63EF}" destId="{1FAB225D-E835-45FB-8C98-76823EF60FA6}" srcOrd="3" destOrd="0" parTransId="{2E74A89A-41EB-4505-A4E2-0D0C7C4679CA}" sibTransId="{D3D3EB27-2C92-4CA0-ADAD-C82235C00B7E}"/>
    <dgm:cxn modelId="{19E61273-DCD3-4742-8882-F47A9BEE7140}" type="presOf" srcId="{1FAB225D-E835-45FB-8C98-76823EF60FA6}" destId="{82708DAA-C6EC-4929-92A1-6A0D88C1C8A1}" srcOrd="0" destOrd="0" presId="urn:microsoft.com/office/officeart/2005/8/layout/cycle1"/>
    <dgm:cxn modelId="{06A30F52-0D20-4F78-B9BC-48E6F9D497A8}" type="presOf" srcId="{2F434267-852D-4E25-A531-A349C1B89B07}" destId="{DF067105-8B6D-4E51-88C1-D87044DB1966}" srcOrd="0" destOrd="0" presId="urn:microsoft.com/office/officeart/2005/8/layout/cycle1"/>
    <dgm:cxn modelId="{03D76827-2636-425B-8662-15CC73060047}" type="presOf" srcId="{26B38694-9704-4DF1-8F5E-CCB657E867F6}" destId="{95700EEA-6BBA-4DC5-BF76-020D05D3779E}" srcOrd="0" destOrd="0" presId="urn:microsoft.com/office/officeart/2005/8/layout/cycle1"/>
    <dgm:cxn modelId="{901CE414-7D15-48D7-A9E6-31CAE7CBF78C}" srcId="{4CFD3432-77DA-4664-B61A-BDF1443E63EF}" destId="{AB4E74D3-43BD-4B3C-A653-4E8080E71B14}" srcOrd="6" destOrd="0" parTransId="{A1B8AF9E-3695-4075-9971-30FE3C2E1E2A}" sibTransId="{556B1C43-226C-4EE7-B350-65FB8462B94B}"/>
    <dgm:cxn modelId="{A9C14155-AC75-4D42-98EB-6AD91F5D2ADA}" type="presOf" srcId="{AB4E74D3-43BD-4B3C-A653-4E8080E71B14}" destId="{BD45E783-C150-48FD-ABE4-0E7FFB015423}" srcOrd="0" destOrd="0" presId="urn:microsoft.com/office/officeart/2005/8/layout/cycle1"/>
    <dgm:cxn modelId="{30379F83-296E-4100-B12C-8D1D8A7EA992}" srcId="{4CFD3432-77DA-4664-B61A-BDF1443E63EF}" destId="{97F989F7-A09A-4CC7-872B-4AEBBF80FFED}" srcOrd="2" destOrd="0" parTransId="{743CE395-47D7-4FCD-8CF2-5C301D99B809}" sibTransId="{2F434267-852D-4E25-A531-A349C1B89B07}"/>
    <dgm:cxn modelId="{AF34BB0D-8313-419B-BFCD-C58511F9AC87}" type="presOf" srcId="{5744AFE2-BA04-4199-BE71-B392B2433505}" destId="{2DC1A9F1-1648-4972-9B54-F4A1C57383A5}" srcOrd="0" destOrd="0" presId="urn:microsoft.com/office/officeart/2005/8/layout/cycle1"/>
    <dgm:cxn modelId="{F2C8A5A1-6A1A-417B-AE5A-F3234ABD4132}" type="presOf" srcId="{6E89B5BD-FD7A-431D-A3AF-B6A9D6D250B7}" destId="{6D28E0F6-4FC5-43E6-9CFC-8A07233BA3BD}" srcOrd="0" destOrd="0" presId="urn:microsoft.com/office/officeart/2005/8/layout/cycle1"/>
    <dgm:cxn modelId="{048A0E78-2F11-4620-A8B1-6DC8EE851DC5}" type="presOf" srcId="{4CFD3432-77DA-4664-B61A-BDF1443E63EF}" destId="{F7868173-67FC-40E7-B00F-380997EF39EF}" srcOrd="0" destOrd="0" presId="urn:microsoft.com/office/officeart/2005/8/layout/cycle1"/>
    <dgm:cxn modelId="{23F6DB10-916C-42A1-B7AF-F40F9C68C3A0}" type="presOf" srcId="{11C91D3E-343B-40C1-974F-A054ABB6E4D7}" destId="{CCDCA589-D960-4672-A94C-D1BEB9D64411}" srcOrd="0" destOrd="0" presId="urn:microsoft.com/office/officeart/2005/8/layout/cycle1"/>
    <dgm:cxn modelId="{30CF0D1D-ED12-4B5F-BB10-F6D3306B093A}" srcId="{4CFD3432-77DA-4664-B61A-BDF1443E63EF}" destId="{A77FA556-5E9B-4120-932D-B10F303D3C89}" srcOrd="0" destOrd="0" parTransId="{6CD04DA5-B261-4CE3-A075-C5302D07A0AA}" sibTransId="{11C91D3E-343B-40C1-974F-A054ABB6E4D7}"/>
    <dgm:cxn modelId="{1ECB3CB0-D576-45C3-A6F6-176EED46EF92}" srcId="{4CFD3432-77DA-4664-B61A-BDF1443E63EF}" destId="{9C521D96-B0C9-465F-8911-B8A03F8F8C9C}" srcOrd="1" destOrd="0" parTransId="{60B7B567-A579-46CA-84F1-AD289D961FB6}" sibTransId="{6E89B5BD-FD7A-431D-A3AF-B6A9D6D250B7}"/>
    <dgm:cxn modelId="{A5F6D887-1321-43B0-935E-6448B98619E2}" type="presParOf" srcId="{F7868173-67FC-40E7-B00F-380997EF39EF}" destId="{CA24B50E-F261-4978-9DC7-17B23507E0A9}" srcOrd="0" destOrd="0" presId="urn:microsoft.com/office/officeart/2005/8/layout/cycle1"/>
    <dgm:cxn modelId="{D965BF6D-303E-4DEC-A9FB-7567B0AC4695}" type="presParOf" srcId="{F7868173-67FC-40E7-B00F-380997EF39EF}" destId="{F8F296E6-8C56-472A-B607-DD537551A251}" srcOrd="1" destOrd="0" presId="urn:microsoft.com/office/officeart/2005/8/layout/cycle1"/>
    <dgm:cxn modelId="{D44F3241-FB70-4350-BF8B-4F590719510C}" type="presParOf" srcId="{F7868173-67FC-40E7-B00F-380997EF39EF}" destId="{CCDCA589-D960-4672-A94C-D1BEB9D64411}" srcOrd="2" destOrd="0" presId="urn:microsoft.com/office/officeart/2005/8/layout/cycle1"/>
    <dgm:cxn modelId="{7BC7ED6E-7DF3-42EA-A944-56228D22F90D}" type="presParOf" srcId="{F7868173-67FC-40E7-B00F-380997EF39EF}" destId="{F9150D9A-BC97-49C4-BE9E-1AAA116B47A5}" srcOrd="3" destOrd="0" presId="urn:microsoft.com/office/officeart/2005/8/layout/cycle1"/>
    <dgm:cxn modelId="{9CDF30FF-6832-40F0-AA2E-B77A00E5E942}" type="presParOf" srcId="{F7868173-67FC-40E7-B00F-380997EF39EF}" destId="{34E22703-8969-4AAB-8132-51044F86E72B}" srcOrd="4" destOrd="0" presId="urn:microsoft.com/office/officeart/2005/8/layout/cycle1"/>
    <dgm:cxn modelId="{92710D4F-59A9-44A7-9CA5-31F0037D4103}" type="presParOf" srcId="{F7868173-67FC-40E7-B00F-380997EF39EF}" destId="{6D28E0F6-4FC5-43E6-9CFC-8A07233BA3BD}" srcOrd="5" destOrd="0" presId="urn:microsoft.com/office/officeart/2005/8/layout/cycle1"/>
    <dgm:cxn modelId="{E9FEC799-FF90-47D4-892A-8928211907A3}" type="presParOf" srcId="{F7868173-67FC-40E7-B00F-380997EF39EF}" destId="{8C94A75A-428E-489E-98DF-F5EC96A1C899}" srcOrd="6" destOrd="0" presId="urn:microsoft.com/office/officeart/2005/8/layout/cycle1"/>
    <dgm:cxn modelId="{B819B26C-A305-4953-938B-E63F9B115A0F}" type="presParOf" srcId="{F7868173-67FC-40E7-B00F-380997EF39EF}" destId="{08900C0A-810B-47A4-BAFD-B602329E9706}" srcOrd="7" destOrd="0" presId="urn:microsoft.com/office/officeart/2005/8/layout/cycle1"/>
    <dgm:cxn modelId="{31757811-A275-4862-9613-22193DB387BB}" type="presParOf" srcId="{F7868173-67FC-40E7-B00F-380997EF39EF}" destId="{DF067105-8B6D-4E51-88C1-D87044DB1966}" srcOrd="8" destOrd="0" presId="urn:microsoft.com/office/officeart/2005/8/layout/cycle1"/>
    <dgm:cxn modelId="{A1C84644-8506-4A88-9550-DA313BD75F3F}" type="presParOf" srcId="{F7868173-67FC-40E7-B00F-380997EF39EF}" destId="{F6DBEC11-243C-43A6-90B3-C91EBFB5F48F}" srcOrd="9" destOrd="0" presId="urn:microsoft.com/office/officeart/2005/8/layout/cycle1"/>
    <dgm:cxn modelId="{24FF1FA8-FCBB-4B98-8946-E6B81E69003C}" type="presParOf" srcId="{F7868173-67FC-40E7-B00F-380997EF39EF}" destId="{82708DAA-C6EC-4929-92A1-6A0D88C1C8A1}" srcOrd="10" destOrd="0" presId="urn:microsoft.com/office/officeart/2005/8/layout/cycle1"/>
    <dgm:cxn modelId="{A86534FA-4A4F-48AD-9935-4AA67F47DB56}" type="presParOf" srcId="{F7868173-67FC-40E7-B00F-380997EF39EF}" destId="{45117F50-BC13-42F6-AF07-EC5756B3D753}" srcOrd="11" destOrd="0" presId="urn:microsoft.com/office/officeart/2005/8/layout/cycle1"/>
    <dgm:cxn modelId="{A44C3AF5-CD49-4431-A57F-BDD44BFEB63D}" type="presParOf" srcId="{F7868173-67FC-40E7-B00F-380997EF39EF}" destId="{C8A1EA19-84EC-4575-96B2-03F50027B958}" srcOrd="12" destOrd="0" presId="urn:microsoft.com/office/officeart/2005/8/layout/cycle1"/>
    <dgm:cxn modelId="{134BD2E5-8627-437E-B0B4-3F093C91D698}" type="presParOf" srcId="{F7868173-67FC-40E7-B00F-380997EF39EF}" destId="{2DC1A9F1-1648-4972-9B54-F4A1C57383A5}" srcOrd="13" destOrd="0" presId="urn:microsoft.com/office/officeart/2005/8/layout/cycle1"/>
    <dgm:cxn modelId="{07059D0E-6DE0-4B04-A25B-AF982EFBB3D5}" type="presParOf" srcId="{F7868173-67FC-40E7-B00F-380997EF39EF}" destId="{1B786C78-5F58-4C5F-BCEC-F51A1665E946}" srcOrd="14" destOrd="0" presId="urn:microsoft.com/office/officeart/2005/8/layout/cycle1"/>
    <dgm:cxn modelId="{A6F4A566-4504-42E6-A172-3A405CED2012}" type="presParOf" srcId="{F7868173-67FC-40E7-B00F-380997EF39EF}" destId="{670A91FD-16AC-4FC6-87E5-F867294E9D04}" srcOrd="15" destOrd="0" presId="urn:microsoft.com/office/officeart/2005/8/layout/cycle1"/>
    <dgm:cxn modelId="{7DCEDB4C-09F3-4B4E-B638-23B1155CCD71}" type="presParOf" srcId="{F7868173-67FC-40E7-B00F-380997EF39EF}" destId="{73BBB6A9-0897-4612-AE22-5C1C7A8677EB}" srcOrd="16" destOrd="0" presId="urn:microsoft.com/office/officeart/2005/8/layout/cycle1"/>
    <dgm:cxn modelId="{40A01CEF-D86E-46B2-B7E0-B154D809B19C}" type="presParOf" srcId="{F7868173-67FC-40E7-B00F-380997EF39EF}" destId="{95700EEA-6BBA-4DC5-BF76-020D05D3779E}" srcOrd="17" destOrd="0" presId="urn:microsoft.com/office/officeart/2005/8/layout/cycle1"/>
    <dgm:cxn modelId="{EC961B05-BFE6-463A-92F4-2071FBEA01C4}" type="presParOf" srcId="{F7868173-67FC-40E7-B00F-380997EF39EF}" destId="{E5BA8D8D-44DB-487C-AB71-EC6D4F53812E}" srcOrd="18" destOrd="0" presId="urn:microsoft.com/office/officeart/2005/8/layout/cycle1"/>
    <dgm:cxn modelId="{4E1C9C30-5CEF-4157-8937-122491E7CD85}" type="presParOf" srcId="{F7868173-67FC-40E7-B00F-380997EF39EF}" destId="{BD45E783-C150-48FD-ABE4-0E7FFB015423}" srcOrd="19" destOrd="0" presId="urn:microsoft.com/office/officeart/2005/8/layout/cycle1"/>
    <dgm:cxn modelId="{9BA448D7-C714-4049-BF5C-32EAC2655903}" type="presParOf" srcId="{F7868173-67FC-40E7-B00F-380997EF39EF}" destId="{0846DB18-EE2E-4B23-8C62-DAE6A20EC7C5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296E6-8C56-472A-B607-DD537551A251}">
      <dsp:nvSpPr>
        <dsp:cNvPr id="0" name=""/>
        <dsp:cNvSpPr/>
      </dsp:nvSpPr>
      <dsp:spPr>
        <a:xfrm>
          <a:off x="5077338" y="2718"/>
          <a:ext cx="948779" cy="94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9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1. VISÃO</a:t>
          </a:r>
        </a:p>
      </dsp:txBody>
      <dsp:txXfrm>
        <a:off x="5077338" y="2718"/>
        <a:ext cx="948779" cy="948779"/>
      </dsp:txXfrm>
    </dsp:sp>
    <dsp:sp modelId="{CCDCA589-D960-4672-A94C-D1BEB9D64411}">
      <dsp:nvSpPr>
        <dsp:cNvPr id="0" name=""/>
        <dsp:cNvSpPr/>
      </dsp:nvSpPr>
      <dsp:spPr>
        <a:xfrm>
          <a:off x="2113526" y="53062"/>
          <a:ext cx="4916946" cy="4916946"/>
        </a:xfrm>
        <a:prstGeom prst="circularArrow">
          <a:avLst>
            <a:gd name="adj1" fmla="val 3763"/>
            <a:gd name="adj2" fmla="val 234771"/>
            <a:gd name="adj3" fmla="val 19827231"/>
            <a:gd name="adj4" fmla="val 18605321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22703-8969-4AAB-8132-51044F86E72B}">
      <dsp:nvSpPr>
        <dsp:cNvPr id="0" name=""/>
        <dsp:cNvSpPr/>
      </dsp:nvSpPr>
      <dsp:spPr>
        <a:xfrm>
          <a:off x="6299039" y="1534683"/>
          <a:ext cx="948779" cy="94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9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2. DIRECTRIZES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9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ESTRATÉGICAS</a:t>
          </a:r>
        </a:p>
      </dsp:txBody>
      <dsp:txXfrm>
        <a:off x="6299039" y="1534683"/>
        <a:ext cx="948779" cy="948779"/>
      </dsp:txXfrm>
    </dsp:sp>
    <dsp:sp modelId="{6D28E0F6-4FC5-43E6-9CFC-8A07233BA3BD}">
      <dsp:nvSpPr>
        <dsp:cNvPr id="0" name=""/>
        <dsp:cNvSpPr/>
      </dsp:nvSpPr>
      <dsp:spPr>
        <a:xfrm>
          <a:off x="2113526" y="53062"/>
          <a:ext cx="4916946" cy="4916946"/>
        </a:xfrm>
        <a:prstGeom prst="circularArrow">
          <a:avLst>
            <a:gd name="adj1" fmla="val 3763"/>
            <a:gd name="adj2" fmla="val 234771"/>
            <a:gd name="adj3" fmla="val 1230349"/>
            <a:gd name="adj4" fmla="val 21557260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00C0A-810B-47A4-BAFD-B602329E9706}">
      <dsp:nvSpPr>
        <dsp:cNvPr id="0" name=""/>
        <dsp:cNvSpPr/>
      </dsp:nvSpPr>
      <dsp:spPr>
        <a:xfrm>
          <a:off x="5863019" y="3445012"/>
          <a:ext cx="948779" cy="94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9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3. ESTRATÉGIA</a:t>
          </a:r>
        </a:p>
      </dsp:txBody>
      <dsp:txXfrm>
        <a:off x="5863019" y="3445012"/>
        <a:ext cx="948779" cy="948779"/>
      </dsp:txXfrm>
    </dsp:sp>
    <dsp:sp modelId="{DF067105-8B6D-4E51-88C1-D87044DB1966}">
      <dsp:nvSpPr>
        <dsp:cNvPr id="0" name=""/>
        <dsp:cNvSpPr/>
      </dsp:nvSpPr>
      <dsp:spPr>
        <a:xfrm>
          <a:off x="2113526" y="53062"/>
          <a:ext cx="4916946" cy="4916946"/>
        </a:xfrm>
        <a:prstGeom prst="circularArrow">
          <a:avLst>
            <a:gd name="adj1" fmla="val 3763"/>
            <a:gd name="adj2" fmla="val 234771"/>
            <a:gd name="adj3" fmla="val 4437576"/>
            <a:gd name="adj4" fmla="val 3307690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08DAA-C6EC-4929-92A1-6A0D88C1C8A1}">
      <dsp:nvSpPr>
        <dsp:cNvPr id="0" name=""/>
        <dsp:cNvSpPr/>
      </dsp:nvSpPr>
      <dsp:spPr>
        <a:xfrm>
          <a:off x="4097610" y="4295188"/>
          <a:ext cx="948779" cy="94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9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4. GESTÃO</a:t>
          </a:r>
        </a:p>
      </dsp:txBody>
      <dsp:txXfrm>
        <a:off x="4097610" y="4295188"/>
        <a:ext cx="948779" cy="948779"/>
      </dsp:txXfrm>
    </dsp:sp>
    <dsp:sp modelId="{45117F50-BC13-42F6-AF07-EC5756B3D753}">
      <dsp:nvSpPr>
        <dsp:cNvPr id="0" name=""/>
        <dsp:cNvSpPr/>
      </dsp:nvSpPr>
      <dsp:spPr>
        <a:xfrm>
          <a:off x="2113526" y="53062"/>
          <a:ext cx="4916946" cy="4916946"/>
        </a:xfrm>
        <a:prstGeom prst="circularArrow">
          <a:avLst>
            <a:gd name="adj1" fmla="val 3763"/>
            <a:gd name="adj2" fmla="val 234771"/>
            <a:gd name="adj3" fmla="val 7257539"/>
            <a:gd name="adj4" fmla="val 6127653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1A9F1-1648-4972-9B54-F4A1C57383A5}">
      <dsp:nvSpPr>
        <dsp:cNvPr id="0" name=""/>
        <dsp:cNvSpPr/>
      </dsp:nvSpPr>
      <dsp:spPr>
        <a:xfrm>
          <a:off x="2332200" y="3445012"/>
          <a:ext cx="948779" cy="94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9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5.OPERAÇÕES</a:t>
          </a:r>
        </a:p>
      </dsp:txBody>
      <dsp:txXfrm>
        <a:off x="2332200" y="3445012"/>
        <a:ext cx="948779" cy="948779"/>
      </dsp:txXfrm>
    </dsp:sp>
    <dsp:sp modelId="{1B786C78-5F58-4C5F-BCEC-F51A1665E946}">
      <dsp:nvSpPr>
        <dsp:cNvPr id="0" name=""/>
        <dsp:cNvSpPr/>
      </dsp:nvSpPr>
      <dsp:spPr>
        <a:xfrm>
          <a:off x="2113526" y="53062"/>
          <a:ext cx="4916946" cy="4916946"/>
        </a:xfrm>
        <a:prstGeom prst="circularArrow">
          <a:avLst>
            <a:gd name="adj1" fmla="val 3763"/>
            <a:gd name="adj2" fmla="val 234771"/>
            <a:gd name="adj3" fmla="val 10607969"/>
            <a:gd name="adj4" fmla="val 9334880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BB6A9-0897-4612-AE22-5C1C7A8677EB}">
      <dsp:nvSpPr>
        <dsp:cNvPr id="0" name=""/>
        <dsp:cNvSpPr/>
      </dsp:nvSpPr>
      <dsp:spPr>
        <a:xfrm>
          <a:off x="1896180" y="1534683"/>
          <a:ext cx="948779" cy="94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9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6. CONTROLO</a:t>
          </a:r>
        </a:p>
      </dsp:txBody>
      <dsp:txXfrm>
        <a:off x="1896180" y="1534683"/>
        <a:ext cx="948779" cy="948779"/>
      </dsp:txXfrm>
    </dsp:sp>
    <dsp:sp modelId="{95700EEA-6BBA-4DC5-BF76-020D05D3779E}">
      <dsp:nvSpPr>
        <dsp:cNvPr id="0" name=""/>
        <dsp:cNvSpPr/>
      </dsp:nvSpPr>
      <dsp:spPr>
        <a:xfrm>
          <a:off x="2113526" y="53062"/>
          <a:ext cx="4916946" cy="4916946"/>
        </a:xfrm>
        <a:prstGeom prst="circularArrow">
          <a:avLst>
            <a:gd name="adj1" fmla="val 3763"/>
            <a:gd name="adj2" fmla="val 234771"/>
            <a:gd name="adj3" fmla="val 13559908"/>
            <a:gd name="adj4" fmla="val 12337998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5E783-C150-48FD-ABE4-0E7FFB015423}">
      <dsp:nvSpPr>
        <dsp:cNvPr id="0" name=""/>
        <dsp:cNvSpPr/>
      </dsp:nvSpPr>
      <dsp:spPr>
        <a:xfrm>
          <a:off x="3117882" y="2718"/>
          <a:ext cx="948779" cy="94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9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rPr>
            <a:t>7. AUDITORIA</a:t>
          </a:r>
        </a:p>
      </dsp:txBody>
      <dsp:txXfrm>
        <a:off x="3117882" y="2718"/>
        <a:ext cx="948779" cy="948779"/>
      </dsp:txXfrm>
    </dsp:sp>
    <dsp:sp modelId="{0846DB18-EE2E-4B23-8C62-DAE6A20EC7C5}">
      <dsp:nvSpPr>
        <dsp:cNvPr id="0" name=""/>
        <dsp:cNvSpPr/>
      </dsp:nvSpPr>
      <dsp:spPr>
        <a:xfrm>
          <a:off x="2113526" y="53062"/>
          <a:ext cx="4916946" cy="4916946"/>
        </a:xfrm>
        <a:prstGeom prst="circularArrow">
          <a:avLst>
            <a:gd name="adj1" fmla="val 3763"/>
            <a:gd name="adj2" fmla="val 234771"/>
            <a:gd name="adj3" fmla="val 16741150"/>
            <a:gd name="adj4" fmla="val 15424078"/>
            <a:gd name="adj5" fmla="val 439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78613-C19D-42C3-83CB-FE0E69A53C0D}" type="datetimeFigureOut">
              <a:rPr lang="pt-PT" smtClean="0"/>
              <a:t>28-09-2011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21992-3071-4C6C-B66F-38F63AFAF3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6683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85BF1-B675-4EA7-A787-9BD23891A802}" type="datetimeFigureOut">
              <a:rPr lang="pt-PT" smtClean="0"/>
              <a:t>28-09-2011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73C27-C2A6-44F5-936B-DA4CDF1348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917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6BB4D-B7ED-4F0E-AC68-D0D56BBB7A5E}" type="slidenum">
              <a:rPr lang="pt-PT"/>
              <a:pPr/>
              <a:t>1</a:t>
            </a:fld>
            <a:endParaRPr lang="pt-PT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59CA1-C740-4603-9097-AEE5DE146D0E}" type="slidenum">
              <a:rPr lang="pt-PT"/>
              <a:pPr eaLnBrk="1" hangingPunct="1"/>
              <a:t>17</a:t>
            </a:fld>
            <a:endParaRPr lang="pt-P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59CA1-C740-4603-9097-AEE5DE146D0E}" type="slidenum">
              <a:rPr lang="pt-PT"/>
              <a:pPr eaLnBrk="1" hangingPunct="1"/>
              <a:t>18</a:t>
            </a:fld>
            <a:endParaRPr lang="pt-P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59CA1-C740-4603-9097-AEE5DE146D0E}" type="slidenum">
              <a:rPr lang="pt-PT"/>
              <a:pPr eaLnBrk="1" hangingPunct="1"/>
              <a:t>19</a:t>
            </a:fld>
            <a:endParaRPr lang="pt-P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59CA1-C740-4603-9097-AEE5DE146D0E}" type="slidenum">
              <a:rPr lang="pt-PT"/>
              <a:pPr eaLnBrk="1" hangingPunct="1"/>
              <a:t>20</a:t>
            </a:fld>
            <a:endParaRPr lang="pt-P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59CA1-C740-4603-9097-AEE5DE146D0E}" type="slidenum">
              <a:rPr lang="pt-PT"/>
              <a:pPr eaLnBrk="1" hangingPunct="1"/>
              <a:t>22</a:t>
            </a:fld>
            <a:endParaRPr lang="pt-P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59CA1-C740-4603-9097-AEE5DE146D0E}" type="slidenum">
              <a:rPr lang="pt-PT"/>
              <a:pPr eaLnBrk="1" hangingPunct="1"/>
              <a:t>23</a:t>
            </a:fld>
            <a:endParaRPr lang="pt-P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59CA1-C740-4603-9097-AEE5DE146D0E}" type="slidenum">
              <a:rPr lang="pt-PT"/>
              <a:pPr eaLnBrk="1" hangingPunct="1"/>
              <a:t>24</a:t>
            </a:fld>
            <a:endParaRPr lang="pt-P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59CA1-C740-4603-9097-AEE5DE146D0E}" type="slidenum">
              <a:rPr lang="pt-PT"/>
              <a:pPr eaLnBrk="1" hangingPunct="1"/>
              <a:t>25</a:t>
            </a:fld>
            <a:endParaRPr lang="pt-P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59CA1-C740-4603-9097-AEE5DE146D0E}" type="slidenum">
              <a:rPr lang="pt-PT"/>
              <a:pPr eaLnBrk="1" hangingPunct="1"/>
              <a:t>2</a:t>
            </a:fld>
            <a:endParaRPr lang="pt-P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59CA1-C740-4603-9097-AEE5DE146D0E}" type="slidenum">
              <a:rPr lang="pt-PT"/>
              <a:pPr eaLnBrk="1" hangingPunct="1"/>
              <a:t>3</a:t>
            </a:fld>
            <a:endParaRPr lang="pt-P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59CA1-C740-4603-9097-AEE5DE146D0E}" type="slidenum">
              <a:rPr lang="pt-PT"/>
              <a:pPr eaLnBrk="1" hangingPunct="1"/>
              <a:t>4</a:t>
            </a:fld>
            <a:endParaRPr lang="pt-P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59CA1-C740-4603-9097-AEE5DE146D0E}" type="slidenum">
              <a:rPr lang="pt-PT"/>
              <a:pPr eaLnBrk="1" hangingPunct="1"/>
              <a:t>8</a:t>
            </a:fld>
            <a:endParaRPr lang="pt-P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59CA1-C740-4603-9097-AEE5DE146D0E}" type="slidenum">
              <a:rPr lang="pt-PT"/>
              <a:pPr eaLnBrk="1" hangingPunct="1"/>
              <a:t>10</a:t>
            </a:fld>
            <a:endParaRPr lang="pt-P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59CA1-C740-4603-9097-AEE5DE146D0E}" type="slidenum">
              <a:rPr lang="pt-PT"/>
              <a:pPr eaLnBrk="1" hangingPunct="1"/>
              <a:t>11</a:t>
            </a:fld>
            <a:endParaRPr lang="pt-P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59CA1-C740-4603-9097-AEE5DE146D0E}" type="slidenum">
              <a:rPr lang="pt-PT"/>
              <a:pPr eaLnBrk="1" hangingPunct="1"/>
              <a:t>14</a:t>
            </a:fld>
            <a:endParaRPr lang="pt-P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59CA1-C740-4603-9097-AEE5DE146D0E}" type="slidenum">
              <a:rPr lang="pt-PT"/>
              <a:pPr eaLnBrk="1" hangingPunct="1"/>
              <a:t>16</a:t>
            </a:fld>
            <a:endParaRPr lang="pt-P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EC48-60EF-4C7F-8657-6745CC8D2DB3}" type="datetimeFigureOut">
              <a:rPr lang="pt-PT" smtClean="0"/>
              <a:t>28-09-2011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7813-30AE-4BA6-99B5-04F2DCD3EE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477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EC48-60EF-4C7F-8657-6745CC8D2DB3}" type="datetimeFigureOut">
              <a:rPr lang="pt-PT" smtClean="0"/>
              <a:t>28-09-2011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7813-30AE-4BA6-99B5-04F2DCD3EE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378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EC48-60EF-4C7F-8657-6745CC8D2DB3}" type="datetimeFigureOut">
              <a:rPr lang="pt-PT" smtClean="0"/>
              <a:t>28-09-2011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7813-30AE-4BA6-99B5-04F2DCD3EE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7624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PT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BC88C-1209-4E01-A7C4-5430A96D149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1177208"/>
      </p:ext>
    </p:extLst>
  </p:cSld>
  <p:clrMapOvr>
    <a:masterClrMapping/>
  </p:clrMapOvr>
  <p:transition spd="med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EC48-60EF-4C7F-8657-6745CC8D2DB3}" type="datetimeFigureOut">
              <a:rPr lang="pt-PT" smtClean="0"/>
              <a:t>28-09-2011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7813-30AE-4BA6-99B5-04F2DCD3EE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110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EC48-60EF-4C7F-8657-6745CC8D2DB3}" type="datetimeFigureOut">
              <a:rPr lang="pt-PT" smtClean="0"/>
              <a:t>28-09-2011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7813-30AE-4BA6-99B5-04F2DCD3EE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67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EC48-60EF-4C7F-8657-6745CC8D2DB3}" type="datetimeFigureOut">
              <a:rPr lang="pt-PT" smtClean="0"/>
              <a:t>28-09-2011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7813-30AE-4BA6-99B5-04F2DCD3EE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530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EC48-60EF-4C7F-8657-6745CC8D2DB3}" type="datetimeFigureOut">
              <a:rPr lang="pt-PT" smtClean="0"/>
              <a:t>28-09-2011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7813-30AE-4BA6-99B5-04F2DCD3EE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840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EC48-60EF-4C7F-8657-6745CC8D2DB3}" type="datetimeFigureOut">
              <a:rPr lang="pt-PT" smtClean="0"/>
              <a:t>28-09-2011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7813-30AE-4BA6-99B5-04F2DCD3EE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599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EC48-60EF-4C7F-8657-6745CC8D2DB3}" type="datetimeFigureOut">
              <a:rPr lang="pt-PT" smtClean="0"/>
              <a:t>28-09-2011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7813-30AE-4BA6-99B5-04F2DCD3EE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619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EC48-60EF-4C7F-8657-6745CC8D2DB3}" type="datetimeFigureOut">
              <a:rPr lang="pt-PT" smtClean="0"/>
              <a:t>28-09-2011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7813-30AE-4BA6-99B5-04F2DCD3EE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380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EC48-60EF-4C7F-8657-6745CC8D2DB3}" type="datetimeFigureOut">
              <a:rPr lang="pt-PT" smtClean="0"/>
              <a:t>28-09-2011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7813-30AE-4BA6-99B5-04F2DCD3EE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381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EC48-60EF-4C7F-8657-6745CC8D2DB3}" type="datetimeFigureOut">
              <a:rPr lang="pt-PT" smtClean="0"/>
              <a:t>28-09-2011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7813-30AE-4BA6-99B5-04F2DCD3EE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700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u.auditoria@cria&#231;&#227;odevalor.pt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antoniosantos\Documents\E\Palestra%20ISCAC\Apresenta&#231;&#227;o%20STRATEG.pptx#-1,1,A import&#226;ncia da ESTRATEGia no desenvolvimento do neg&#243;cio  Coimbra, 28 Fevereiro 2008  STRATEG &#8211; Consultoria de Alta Direc&#231;&#227;o" TargetMode="External"/><Relationship Id="rId3" Type="http://schemas.openxmlformats.org/officeDocument/2006/relationships/image" Target="../media/image2.png"/><Relationship Id="rId7" Type="http://schemas.openxmlformats.org/officeDocument/2006/relationships/hyperlink" Target="file:///C:\Users\antoniosantos\Documents\E\Palestra%20ISCAC\PE%20Arg&#233;lia.pptx#-1,1,Apresenta&#231;&#227;o do PowerPoin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antoniosantos\Documents\E\Palestra%20ISCAC\JUSTA%20AMBI&#199;&#195;O%20MRG%20(17-11-2011).ppt#-1,1,Apresenta&#231;&#227;o do PowerPoint" TargetMode="External"/><Relationship Id="rId5" Type="http://schemas.openxmlformats.org/officeDocument/2006/relationships/hyperlink" Target="file:///C:\Users\antoniosantos\Documents\E\Palestra%20ISCAC\Business%20Plan%202011.pptx#-1,1,Apresenta&#231;&#227;o do PowerPoint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antoniosantos\Documents\E\Palestra%20ISCAC\Apresenta&#231;&#227;o%20STRATEG.pptx#-1,1,A import&#226;ncia da ESTRATEGia no desenvolvimento do neg&#243;cio  Coimbra, 28 Fevereiro 2008  STRATEG &#8211; Consultoria de Alta Direc&#231;&#227;o" TargetMode="External"/><Relationship Id="rId3" Type="http://schemas.openxmlformats.org/officeDocument/2006/relationships/image" Target="../media/image2.png"/><Relationship Id="rId7" Type="http://schemas.openxmlformats.org/officeDocument/2006/relationships/hyperlink" Target="file:///C:\Users\antoniosantos\Documents\E\Palestra%20ISCAC\PE%20Arg&#233;lia.pptx#-1,1,Apresenta&#231;&#227;o do PowerPoin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antoniosantos\Documents\E\Palestra%20ISCAC\JUSTA%20AMBI&#199;&#195;O%20MRG%20(17-11-2011).ppt#-1,1,Apresenta&#231;&#227;o do PowerPoint" TargetMode="External"/><Relationship Id="rId5" Type="http://schemas.openxmlformats.org/officeDocument/2006/relationships/hyperlink" Target="file:///C:\Users\antoniosantos\Documents\E\Palestra%20ISCAC\Business%20Plan%202011.pptx#-1,1,Apresenta&#231;&#227;o do PowerPoint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" y="0"/>
            <a:ext cx="9186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717" y="193675"/>
            <a:ext cx="71278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115615" y="230188"/>
            <a:ext cx="72801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chemeClr val="accent2"/>
                </a:solidFill>
                <a:latin typeface="Arial Rounded MT Bold" pitchFamily="34" charset="0"/>
              </a:rPr>
              <a:t>    </a:t>
            </a:r>
            <a:r>
              <a:rPr lang="pt-PT" sz="2800" dirty="0" smtClean="0">
                <a:solidFill>
                  <a:schemeClr val="accent2"/>
                </a:solidFill>
                <a:latin typeface="Arial Rounded MT Bold" pitchFamily="34" charset="0"/>
              </a:rPr>
              <a:t>MRG </a:t>
            </a:r>
            <a:r>
              <a:rPr lang="pt-PT" sz="2800" dirty="0">
                <a:solidFill>
                  <a:schemeClr val="accent2"/>
                </a:solidFill>
                <a:latin typeface="Arial Rounded MT Bold" pitchFamily="34" charset="0"/>
              </a:rPr>
              <a:t>– Engenharia e Construção</a:t>
            </a:r>
            <a:r>
              <a:rPr lang="pt-PT" sz="2800" dirty="0" smtClean="0">
                <a:solidFill>
                  <a:schemeClr val="accent2"/>
                </a:solidFill>
                <a:latin typeface="Arial Rounded MT Bold" pitchFamily="34" charset="0"/>
              </a:rPr>
              <a:t>, SA</a:t>
            </a:r>
            <a:endParaRPr lang="pt-PT" sz="2800" dirty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pic>
        <p:nvPicPr>
          <p:cNvPr id="5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" y="136525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1412776"/>
            <a:ext cx="46167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APRESENTAÇÃO  NO ISCAC</a:t>
            </a:r>
          </a:p>
          <a:p>
            <a:endParaRPr lang="pt-PT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Coimbra, 17-09-2011</a:t>
            </a:r>
            <a:endParaRPr lang="pt-P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51929" y="1196752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103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direita 1"/>
          <p:cNvSpPr/>
          <p:nvPr/>
        </p:nvSpPr>
        <p:spPr>
          <a:xfrm rot="19943587">
            <a:off x="733772" y="2773907"/>
            <a:ext cx="7200800" cy="2232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/>
              <a:t>ESTRATÉGIA DIRECCIONAL</a:t>
            </a:r>
            <a:endParaRPr lang="pt-PT" sz="3600" dirty="0"/>
          </a:p>
        </p:txBody>
      </p:sp>
      <p:sp>
        <p:nvSpPr>
          <p:cNvPr id="4" name="Seta curvada à esquerda 3"/>
          <p:cNvSpPr/>
          <p:nvPr/>
        </p:nvSpPr>
        <p:spPr>
          <a:xfrm rot="20132388">
            <a:off x="2489312" y="4985226"/>
            <a:ext cx="1080120" cy="792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5" name="Seta curvada para cima 4"/>
          <p:cNvSpPr/>
          <p:nvPr/>
        </p:nvSpPr>
        <p:spPr>
          <a:xfrm rot="14319013">
            <a:off x="3214255" y="2665564"/>
            <a:ext cx="1201175" cy="9361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Seta curvada à esquerda 5"/>
          <p:cNvSpPr/>
          <p:nvPr/>
        </p:nvSpPr>
        <p:spPr>
          <a:xfrm>
            <a:off x="6012160" y="3284984"/>
            <a:ext cx="864096" cy="8930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607" y="1254671"/>
            <a:ext cx="4966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EXISTEM NAS ORGANIZAÇÕES VÁRIAS FORÇAS</a:t>
            </a:r>
          </a:p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QUE CRIAM RESISTÊNCIAS  AO DESENVOLVIMENTO</a:t>
            </a:r>
          </a:p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ESTRATÉGICO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 rot="19913149">
            <a:off x="1899425" y="3290303"/>
            <a:ext cx="1369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rgbClr val="0070C0"/>
                </a:solidFill>
              </a:rPr>
              <a:t>Força negativa 1</a:t>
            </a:r>
            <a:endParaRPr lang="pt-PT" sz="1400" dirty="0">
              <a:solidFill>
                <a:srgbClr val="0070C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 rot="19913149">
            <a:off x="4688003" y="4194560"/>
            <a:ext cx="1369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rgbClr val="0070C0"/>
                </a:solidFill>
              </a:rPr>
              <a:t>Força negativa 3</a:t>
            </a:r>
            <a:endParaRPr lang="pt-PT" sz="1400" dirty="0">
              <a:solidFill>
                <a:srgbClr val="0070C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 rot="19913149">
            <a:off x="1408690" y="5961186"/>
            <a:ext cx="1369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rgbClr val="0070C0"/>
                </a:solidFill>
              </a:rPr>
              <a:t>Força negativa 2</a:t>
            </a:r>
            <a:endParaRPr lang="pt-PT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51929" y="1196752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103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direita 1"/>
          <p:cNvSpPr/>
          <p:nvPr/>
        </p:nvSpPr>
        <p:spPr>
          <a:xfrm rot="19943587">
            <a:off x="733772" y="2773907"/>
            <a:ext cx="7200800" cy="2232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/>
              <a:t>ESTRATÉGIA DIRECCIONAL</a:t>
            </a:r>
            <a:endParaRPr lang="pt-PT" sz="3600" dirty="0"/>
          </a:p>
        </p:txBody>
      </p:sp>
      <p:sp>
        <p:nvSpPr>
          <p:cNvPr id="7" name="Seta para a direita 6"/>
          <p:cNvSpPr/>
          <p:nvPr/>
        </p:nvSpPr>
        <p:spPr>
          <a:xfrm rot="19978333">
            <a:off x="429157" y="890482"/>
            <a:ext cx="8496944" cy="5359297"/>
          </a:xfrm>
          <a:prstGeom prst="rightArrow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144607" y="1254671"/>
            <a:ext cx="43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A AUDITORIA INTERNA DEVE SER UM</a:t>
            </a:r>
          </a:p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FORTE ALIADO DA ESTATÉGIA, GARANTINDO </a:t>
            </a:r>
          </a:p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O ALINHAMENTO DE TODA A ORGANIZAÇÃO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3" name="Seta para a direita 2"/>
          <p:cNvSpPr/>
          <p:nvPr/>
        </p:nvSpPr>
        <p:spPr>
          <a:xfrm rot="19994343">
            <a:off x="3134993" y="3096001"/>
            <a:ext cx="11739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a direita 13"/>
          <p:cNvSpPr/>
          <p:nvPr/>
        </p:nvSpPr>
        <p:spPr>
          <a:xfrm rot="19994343">
            <a:off x="2230136" y="5326339"/>
            <a:ext cx="11739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direita 14"/>
          <p:cNvSpPr/>
          <p:nvPr/>
        </p:nvSpPr>
        <p:spPr>
          <a:xfrm rot="19994343">
            <a:off x="5730820" y="3559654"/>
            <a:ext cx="11739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 rot="19960043">
            <a:off x="-19219" y="3374560"/>
            <a:ext cx="221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0B050"/>
                </a:solidFill>
              </a:rPr>
              <a:t>AUDITORIA INTERNA</a:t>
            </a:r>
            <a:endParaRPr lang="pt-P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imbolo_cor_m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98438" y="1116013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43161" y="1616075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1. MRG: Quem e para onde.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PT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2. Os desafios do “Novo Mundo”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3. A “Santa Aliança” 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. O Circulo Virtuoso e a Criação de Valor.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>
                <a:solidFill>
                  <a:schemeClr val="bg1">
                    <a:lumMod val="85000"/>
                  </a:schemeClr>
                </a:solidFill>
              </a:rPr>
              <a:t>5</a:t>
            </a: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. Mudança de paradigma.</a:t>
            </a:r>
          </a:p>
          <a:p>
            <a:pPr eaLnBrk="1" hangingPunct="1">
              <a:lnSpc>
                <a:spcPct val="90000"/>
              </a:lnSpc>
            </a:pPr>
            <a:endParaRPr lang="pt-PT" sz="2800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6. Novo lugar da AUDITORIA INTERNA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800" dirty="0" smtClean="0">
              <a:solidFill>
                <a:srgbClr val="EAEAEA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800" dirty="0" smtClean="0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569913" y="1460500"/>
            <a:ext cx="0" cy="4837113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6152" name="Picture 11" descr="30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5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14288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3" descr="simbolo_cor_m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Line 4"/>
          <p:cNvSpPr>
            <a:spLocks noChangeShapeType="1"/>
          </p:cNvSpPr>
          <p:nvPr/>
        </p:nvSpPr>
        <p:spPr bwMode="auto">
          <a:xfrm>
            <a:off x="198438" y="1124744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45" name="Rectangle 5"/>
          <p:cNvSpPr>
            <a:spLocks noGrp="1" noChangeArrowheads="1"/>
          </p:cNvSpPr>
          <p:nvPr>
            <p:ph type="title"/>
          </p:nvPr>
        </p:nvSpPr>
        <p:spPr>
          <a:xfrm>
            <a:off x="2507666" y="188912"/>
            <a:ext cx="6559550" cy="736600"/>
          </a:xfrm>
        </p:spPr>
        <p:txBody>
          <a:bodyPr/>
          <a:lstStyle/>
          <a:p>
            <a:pPr algn="l" eaLnBrk="1" hangingPunct="1"/>
            <a:r>
              <a:rPr lang="pt-PT" sz="3600" dirty="0" smtClean="0">
                <a:solidFill>
                  <a:srgbClr val="990000"/>
                </a:solidFill>
              </a:rPr>
              <a:t>Circulo Virtuoso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10472037"/>
              </p:ext>
            </p:extLst>
          </p:nvPr>
        </p:nvGraphicFramePr>
        <p:xfrm>
          <a:off x="-417513" y="1926729"/>
          <a:ext cx="9144000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285106" y="1124744"/>
            <a:ext cx="81302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PT" sz="1600" dirty="0" smtClean="0">
                <a:solidFill>
                  <a:srgbClr val="990000"/>
                </a:solidFill>
              </a:rPr>
              <a:t>Num ambiente fortemente competitivo como o que estamos vivendo, todas as áreas da Empresa devem contribuir positivamente para os resultados. </a:t>
            </a:r>
            <a:r>
              <a:rPr lang="pt-PT" sz="1600" dirty="0" smtClean="0">
                <a:solidFill>
                  <a:srgbClr val="990000"/>
                </a:solidFill>
              </a:rPr>
              <a:t>A Auditoria deve potenciar</a:t>
            </a:r>
          </a:p>
          <a:p>
            <a:pPr eaLnBrk="1" hangingPunct="1"/>
            <a:r>
              <a:rPr lang="pt-PT" sz="1600" dirty="0">
                <a:solidFill>
                  <a:srgbClr val="990000"/>
                </a:solidFill>
              </a:rPr>
              <a:t>e</a:t>
            </a:r>
            <a:r>
              <a:rPr lang="pt-PT" sz="1600" dirty="0" smtClean="0">
                <a:solidFill>
                  <a:srgbClr val="990000"/>
                </a:solidFill>
              </a:rPr>
              <a:t>sta criação de valor em todas as áreas da Empresa.</a:t>
            </a:r>
            <a:endParaRPr lang="pt-PT" sz="1600" dirty="0"/>
          </a:p>
        </p:txBody>
      </p:sp>
      <p:pic>
        <p:nvPicPr>
          <p:cNvPr id="1047" name="Picture 23" descr="30an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20128587">
            <a:off x="4152765" y="2076834"/>
            <a:ext cx="2817465" cy="40274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4644008" y="3978027"/>
            <a:ext cx="1203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Área </a:t>
            </a:r>
          </a:p>
          <a:p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Estratégica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103865" y="253786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b="1" dirty="0" smtClean="0">
                <a:solidFill>
                  <a:schemeClr val="accent2">
                    <a:lumMod val="75000"/>
                  </a:schemeClr>
                </a:solidFill>
              </a:rPr>
              <a:t>$</a:t>
            </a:r>
            <a:endParaRPr lang="pt-PT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010602" y="605040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2">
                    <a:lumMod val="75000"/>
                  </a:schemeClr>
                </a:solidFill>
              </a:rPr>
              <a:t>$</a:t>
            </a:r>
            <a:endParaRPr lang="pt-P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843808" y="5562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2">
                    <a:lumMod val="75000"/>
                  </a:schemeClr>
                </a:solidFill>
              </a:rPr>
              <a:t>$</a:t>
            </a:r>
            <a:endParaRPr lang="pt-P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339752" y="39491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2">
                    <a:lumMod val="75000"/>
                  </a:schemeClr>
                </a:solidFill>
              </a:rPr>
              <a:t>$</a:t>
            </a:r>
            <a:endParaRPr lang="pt-P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848162" y="33294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chemeClr val="accent2">
                    <a:lumMod val="75000"/>
                  </a:schemeClr>
                </a:solidFill>
              </a:rPr>
              <a:t>$</a:t>
            </a:r>
            <a:endParaRPr lang="pt-P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Conexão recta unidireccional 6"/>
          <p:cNvCxnSpPr>
            <a:endCxn id="17" idx="1"/>
          </p:cNvCxnSpPr>
          <p:nvPr/>
        </p:nvCxnSpPr>
        <p:spPr>
          <a:xfrm>
            <a:off x="3573865" y="3113931"/>
            <a:ext cx="1274297" cy="446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8"/>
          <p:cNvCxnSpPr>
            <a:stCxn id="12" idx="2"/>
            <a:endCxn id="14" idx="0"/>
          </p:cNvCxnSpPr>
          <p:nvPr/>
        </p:nvCxnSpPr>
        <p:spPr>
          <a:xfrm>
            <a:off x="3338865" y="3307308"/>
            <a:ext cx="841816" cy="2743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unidireccional 17"/>
          <p:cNvCxnSpPr>
            <a:endCxn id="15" idx="0"/>
          </p:cNvCxnSpPr>
          <p:nvPr/>
        </p:nvCxnSpPr>
        <p:spPr>
          <a:xfrm flipH="1">
            <a:off x="3013887" y="3307308"/>
            <a:ext cx="170079" cy="2254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unidireccional 19"/>
          <p:cNvCxnSpPr/>
          <p:nvPr/>
        </p:nvCxnSpPr>
        <p:spPr>
          <a:xfrm flipH="1">
            <a:off x="2627784" y="3113931"/>
            <a:ext cx="476081" cy="976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77046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51929" y="1196752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103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3061742" y="210917"/>
            <a:ext cx="3097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 smtClean="0">
                <a:solidFill>
                  <a:srgbClr val="990000"/>
                </a:solidFill>
              </a:rPr>
              <a:t>Cadeia de Valor</a:t>
            </a:r>
            <a:endParaRPr lang="pt-PT" sz="3600" dirty="0"/>
          </a:p>
        </p:txBody>
      </p:sp>
      <p:sp>
        <p:nvSpPr>
          <p:cNvPr id="9" name="Divisa 8"/>
          <p:cNvSpPr/>
          <p:nvPr/>
        </p:nvSpPr>
        <p:spPr>
          <a:xfrm>
            <a:off x="755576" y="2636912"/>
            <a:ext cx="1874118" cy="136815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Divisa 9"/>
          <p:cNvSpPr/>
          <p:nvPr/>
        </p:nvSpPr>
        <p:spPr>
          <a:xfrm>
            <a:off x="2052675" y="2636912"/>
            <a:ext cx="1874118" cy="136815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Divisa 10"/>
          <p:cNvSpPr/>
          <p:nvPr/>
        </p:nvSpPr>
        <p:spPr>
          <a:xfrm>
            <a:off x="3325105" y="2636912"/>
            <a:ext cx="1874118" cy="136815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4644008" y="2636912"/>
            <a:ext cx="1874118" cy="136815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5940152" y="2636912"/>
            <a:ext cx="1874118" cy="136815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660232" y="2972011"/>
            <a:ext cx="784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ESTRA</a:t>
            </a:r>
          </a:p>
          <a:p>
            <a:r>
              <a:rPr lang="pt-PT" b="1" dirty="0" smtClean="0">
                <a:solidFill>
                  <a:schemeClr val="bg1"/>
                </a:solidFill>
              </a:rPr>
              <a:t>TÉGIA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47664" y="2997822"/>
            <a:ext cx="777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AUDI</a:t>
            </a:r>
          </a:p>
          <a:p>
            <a:r>
              <a:rPr lang="pt-PT" b="1" dirty="0" smtClean="0">
                <a:solidFill>
                  <a:schemeClr val="bg1"/>
                </a:solidFill>
              </a:rPr>
              <a:t>TORIA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5405" y="4941168"/>
            <a:ext cx="78330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solidFill>
                  <a:srgbClr val="C00000"/>
                </a:solidFill>
              </a:rPr>
              <a:t>- Como pode a AUDITORIA INTERNA  criar valor  significativo</a:t>
            </a:r>
          </a:p>
          <a:p>
            <a:r>
              <a:rPr lang="pt-PT" sz="2400" dirty="0" smtClean="0">
                <a:solidFill>
                  <a:srgbClr val="C00000"/>
                </a:solidFill>
              </a:rPr>
              <a:t> no contexto organizacional?</a:t>
            </a:r>
          </a:p>
          <a:p>
            <a:r>
              <a:rPr lang="pt-PT" sz="2400" dirty="0" smtClean="0">
                <a:solidFill>
                  <a:srgbClr val="C00000"/>
                </a:solidFill>
              </a:rPr>
              <a:t>- Qual o impacto positivo das funções de AUDITORIA INTERNA</a:t>
            </a:r>
          </a:p>
          <a:p>
            <a:r>
              <a:rPr lang="pt-PT" sz="2400" dirty="0">
                <a:solidFill>
                  <a:srgbClr val="C00000"/>
                </a:solidFill>
              </a:rPr>
              <a:t> </a:t>
            </a:r>
            <a:r>
              <a:rPr lang="pt-PT" sz="2400" dirty="0" smtClean="0">
                <a:solidFill>
                  <a:srgbClr val="C00000"/>
                </a:solidFill>
              </a:rPr>
              <a:t>  na “ultima linha” da Demonstração de Resultados?</a:t>
            </a:r>
            <a:endParaRPr lang="pt-PT" sz="2400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23900" y="1462941"/>
            <a:ext cx="2678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solidFill>
                  <a:srgbClr val="C00000"/>
                </a:solidFill>
              </a:rPr>
              <a:t>A grande questão é:</a:t>
            </a:r>
            <a:endParaRPr lang="pt-P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imbolo_cor_m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98438" y="1116013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43161" y="1616075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1. MRG: Quem e para onde.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PT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2. Os desafios do “Novo Mundo”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3. A “Santa Aliança” 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>
                <a:solidFill>
                  <a:schemeClr val="bg1">
                    <a:lumMod val="85000"/>
                  </a:schemeClr>
                </a:solidFill>
              </a:rPr>
              <a:t>4</a:t>
            </a: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. O Circulo Virtuoso e a Criação de Valor.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. Mudança de paradigma.</a:t>
            </a:r>
          </a:p>
          <a:p>
            <a:pPr eaLnBrk="1" hangingPunct="1">
              <a:lnSpc>
                <a:spcPct val="90000"/>
              </a:lnSpc>
            </a:pPr>
            <a:endParaRPr lang="pt-PT" sz="28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6. Novo lugar da AUDITORIA INTERNA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800" dirty="0" smtClean="0">
              <a:solidFill>
                <a:srgbClr val="EAEAEA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800" dirty="0" smtClean="0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569913" y="1460500"/>
            <a:ext cx="0" cy="4837113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6152" name="Picture 11" descr="30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5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98438" y="1196752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103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2267744" y="3261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 smtClean="0">
                <a:solidFill>
                  <a:srgbClr val="990000"/>
                </a:solidFill>
              </a:rPr>
              <a:t>A Auditoria ainda é vista….</a:t>
            </a:r>
            <a:endParaRPr lang="pt-PT" sz="3600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914400" y="1725613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Como um conjunto de espiões.</a:t>
            </a:r>
          </a:p>
          <a:p>
            <a:pPr algn="l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Como uma fábrica de papel </a:t>
            </a:r>
            <a:r>
              <a:rPr lang="pt-PT" sz="2800" dirty="0" err="1" smtClean="0">
                <a:solidFill>
                  <a:schemeClr val="accent2">
                    <a:lumMod val="75000"/>
                  </a:schemeClr>
                </a:solidFill>
              </a:rPr>
              <a:t>anti-ambiental</a:t>
            </a: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l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Como uns burocratas.</a:t>
            </a:r>
          </a:p>
          <a:p>
            <a:pPr algn="l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Como uns ortodoxos.</a:t>
            </a:r>
          </a:p>
          <a:p>
            <a:pPr algn="l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Como um “Centro de Custos”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Como um conjunto de pessoas “mal encaradas”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pt-PT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Como uns “empatas”</a:t>
            </a:r>
          </a:p>
          <a:p>
            <a:pPr>
              <a:lnSpc>
                <a:spcPct val="90000"/>
              </a:lnSpc>
              <a:buFontTx/>
              <a:buNone/>
            </a:pPr>
            <a:endParaRPr lang="pt-PT" sz="2800" dirty="0" smtClean="0">
              <a:solidFill>
                <a:srgbClr val="EAEAEA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PT" sz="2800" dirty="0" smtClean="0"/>
          </a:p>
        </p:txBody>
      </p:sp>
    </p:spTree>
    <p:extLst>
      <p:ext uri="{BB962C8B-B14F-4D97-AF65-F5344CB8AC3E}">
        <p14:creationId xmlns:p14="http://schemas.microsoft.com/office/powerpoint/2010/main" val="33312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98438" y="1196752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103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1835696" y="260648"/>
            <a:ext cx="5725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 smtClean="0">
                <a:solidFill>
                  <a:srgbClr val="990000"/>
                </a:solidFill>
              </a:rPr>
              <a:t>A Auditoria tem que ser vista:</a:t>
            </a:r>
            <a:endParaRPr lang="pt-PT" sz="3600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914400" y="1725613"/>
            <a:ext cx="7330008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Como um “Centro de Resultados”, criando valor.</a:t>
            </a:r>
          </a:p>
          <a:p>
            <a:pPr algn="l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Como grandes “Preventores do Risco”</a:t>
            </a:r>
          </a:p>
          <a:p>
            <a:pPr algn="l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Como reforço da segurança para os accionistas.</a:t>
            </a:r>
          </a:p>
          <a:p>
            <a:pPr algn="l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Como “conforto” para os Administradores. </a:t>
            </a:r>
          </a:p>
          <a:p>
            <a:pPr algn="l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Como reforço positivo da REPUTAÇÃO da Empresa perante os seus </a:t>
            </a:r>
            <a:r>
              <a:rPr lang="pt-PT" sz="2800" i="1" dirty="0" err="1" smtClean="0">
                <a:solidFill>
                  <a:schemeClr val="accent2">
                    <a:lumMod val="75000"/>
                  </a:schemeClr>
                </a:solidFill>
              </a:rPr>
              <a:t>stakholders</a:t>
            </a: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Como um aliado estratégico da organização.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pt-PT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Como uns </a:t>
            </a: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antecipadores, </a:t>
            </a: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assegurando que o caminho escolhido pela Estratégia é seguro.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pt-PT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pt-PT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pt-PT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PT" sz="2800" dirty="0" smtClean="0">
              <a:solidFill>
                <a:srgbClr val="EAEAEA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PT" sz="2800" dirty="0" smtClean="0"/>
          </a:p>
        </p:txBody>
      </p:sp>
    </p:spTree>
    <p:extLst>
      <p:ext uri="{BB962C8B-B14F-4D97-AF65-F5344CB8AC3E}">
        <p14:creationId xmlns:p14="http://schemas.microsoft.com/office/powerpoint/2010/main" val="40076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98438" y="1196752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103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2699792" y="349250"/>
            <a:ext cx="3174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 smtClean="0">
                <a:solidFill>
                  <a:srgbClr val="990000"/>
                </a:solidFill>
              </a:rPr>
              <a:t>É necessário……</a:t>
            </a:r>
            <a:endParaRPr lang="pt-PT" sz="3600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914400" y="1725613"/>
            <a:ext cx="7330008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Que a AUDITORIA INTERNA saiba comunicar a sua importância na CRIAÇÃO DE VALOR no contexto organizacional.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riar um “Plano de Marketing” para a AUDITORIA INTERNA.</a:t>
            </a:r>
          </a:p>
          <a:p>
            <a:pPr>
              <a:lnSpc>
                <a:spcPct val="90000"/>
              </a:lnSpc>
              <a:buFontTx/>
              <a:buNone/>
            </a:pPr>
            <a:endParaRPr lang="pt-PT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PT" sz="2800" b="1" dirty="0" smtClean="0">
                <a:solidFill>
                  <a:srgbClr val="00B050"/>
                </a:solidFill>
                <a:hlinkClick r:id="rId6"/>
              </a:rPr>
              <a:t>eu.auditoria@criaçãodevalor.pt</a:t>
            </a:r>
            <a:endParaRPr lang="pt-PT" sz="2800" b="1" dirty="0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PT" sz="2800" b="1" dirty="0">
              <a:solidFill>
                <a:srgbClr val="00B050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pt-PT" sz="2800" b="1" dirty="0" smtClean="0">
                <a:solidFill>
                  <a:schemeClr val="accent2">
                    <a:lumMod val="50000"/>
                  </a:schemeClr>
                </a:solidFill>
              </a:rPr>
              <a:t>É necessário….</a:t>
            </a:r>
          </a:p>
          <a:p>
            <a:pPr>
              <a:lnSpc>
                <a:spcPct val="90000"/>
              </a:lnSpc>
              <a:buFontTx/>
              <a:buNone/>
            </a:pPr>
            <a:endParaRPr lang="pt-PT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0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98438" y="1196752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103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2699792" y="349250"/>
            <a:ext cx="3174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 smtClean="0">
                <a:solidFill>
                  <a:srgbClr val="990000"/>
                </a:solidFill>
              </a:rPr>
              <a:t>É necessário……</a:t>
            </a:r>
            <a:endParaRPr lang="pt-PT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1340768"/>
            <a:ext cx="82406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Que a função de AUDITORIA INTERNA evolua do modelo convencional para a </a:t>
            </a:r>
          </a:p>
          <a:p>
            <a:pPr algn="just"/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AUDITORIA BASEADA NO RISCO, alterando o seu foco da avaliação do sistema de</a:t>
            </a:r>
          </a:p>
          <a:p>
            <a:pPr algn="just"/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ontrolo interno da organização  para a AVALIAÇÃO DA POSTURA DA ADMINISTRAÇÃO</a:t>
            </a:r>
          </a:p>
          <a:p>
            <a:pPr algn="just"/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DAS EMPRESAS PERANTE O RISCO.</a:t>
            </a:r>
          </a:p>
          <a:p>
            <a:pPr algn="just"/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94954" y="3446140"/>
            <a:ext cx="259228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AUDITORIA INTERNA</a:t>
            </a:r>
          </a:p>
          <a:p>
            <a:pPr algn="ctr"/>
            <a:endParaRPr lang="pt-PT" dirty="0"/>
          </a:p>
          <a:p>
            <a:pPr algn="ctr"/>
            <a:r>
              <a:rPr lang="pt-PT" dirty="0" smtClean="0"/>
              <a:t>MODELO CONVENCIONAL</a:t>
            </a:r>
            <a:endParaRPr lang="pt-PT" dirty="0"/>
          </a:p>
        </p:txBody>
      </p:sp>
      <p:sp>
        <p:nvSpPr>
          <p:cNvPr id="6" name="Seta de movimento para a direita 5"/>
          <p:cNvSpPr/>
          <p:nvPr/>
        </p:nvSpPr>
        <p:spPr>
          <a:xfrm rot="5400000">
            <a:off x="1588115" y="4415079"/>
            <a:ext cx="1080120" cy="2412268"/>
          </a:xfrm>
          <a:prstGeom prst="stripedRightArrow">
            <a:avLst>
              <a:gd name="adj1" fmla="val 50000"/>
              <a:gd name="adj2" fmla="val 43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/>
              <a:t>FOCO</a:t>
            </a:r>
            <a:endParaRPr lang="pt-PT" sz="1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98600" y="6211669"/>
            <a:ext cx="324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valiação do sistema de controlo</a:t>
            </a:r>
          </a:p>
          <a:p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Interno da organização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4933317" y="3429000"/>
            <a:ext cx="2592288" cy="15121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AUDITORIA INTERNA</a:t>
            </a:r>
          </a:p>
          <a:p>
            <a:pPr algn="ctr"/>
            <a:endParaRPr lang="pt-PT" dirty="0"/>
          </a:p>
          <a:p>
            <a:pPr algn="ctr"/>
            <a:r>
              <a:rPr lang="pt-PT" dirty="0" smtClean="0"/>
              <a:t>BASEADA NO RISCO</a:t>
            </a:r>
            <a:endParaRPr lang="pt-PT" dirty="0"/>
          </a:p>
        </p:txBody>
      </p:sp>
      <p:sp>
        <p:nvSpPr>
          <p:cNvPr id="14" name="Seta de movimento para a direita 13"/>
          <p:cNvSpPr/>
          <p:nvPr/>
        </p:nvSpPr>
        <p:spPr>
          <a:xfrm rot="5400000">
            <a:off x="5701488" y="4419110"/>
            <a:ext cx="1080120" cy="2412268"/>
          </a:xfrm>
          <a:prstGeom prst="stripedRightArrow">
            <a:avLst>
              <a:gd name="adj1" fmla="val 50000"/>
              <a:gd name="adj2" fmla="val 4398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/>
              <a:t>FOCO</a:t>
            </a:r>
            <a:endParaRPr lang="pt-PT" sz="1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378830" y="6213038"/>
            <a:ext cx="3806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valiação da postura da Administração</a:t>
            </a:r>
          </a:p>
          <a:p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as Empresas perante o risco.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eta curvada para baixo 7"/>
          <p:cNvSpPr/>
          <p:nvPr/>
        </p:nvSpPr>
        <p:spPr>
          <a:xfrm>
            <a:off x="2699792" y="2492896"/>
            <a:ext cx="3174267" cy="8640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98438" y="1116013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135" y="2603500"/>
            <a:ext cx="8228214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PT" sz="2800" dirty="0" smtClean="0">
                <a:solidFill>
                  <a:srgbClr val="990000"/>
                </a:solidFill>
                <a:latin typeface="Arial Rounded MT Bold" pitchFamily="34" charset="0"/>
              </a:rPr>
              <a:t>Tema</a:t>
            </a:r>
            <a:endParaRPr lang="pt-PT" sz="2800" dirty="0">
              <a:solidFill>
                <a:srgbClr val="990000"/>
              </a:solidFill>
              <a:latin typeface="Arial Rounded MT Bold" pitchFamily="34" charset="0"/>
            </a:endParaRPr>
          </a:p>
          <a:p>
            <a:pPr algn="ctr" eaLnBrk="1" hangingPunct="1"/>
            <a:endParaRPr lang="pt-PT" sz="3600" dirty="0">
              <a:solidFill>
                <a:srgbClr val="990000"/>
              </a:solidFill>
              <a:latin typeface="Arial Rounded MT Bold" pitchFamily="34" charset="0"/>
            </a:endParaRPr>
          </a:p>
          <a:p>
            <a:pPr algn="ctr" eaLnBrk="1" hangingPunct="1"/>
            <a:r>
              <a:rPr lang="pt-PT" sz="2800" i="1" dirty="0" smtClean="0">
                <a:solidFill>
                  <a:srgbClr val="990000"/>
                </a:solidFill>
                <a:latin typeface="Arial Rounded MT Bold" pitchFamily="34" charset="0"/>
              </a:rPr>
              <a:t>Da Estratégia á Auditoria: Um círculo virtuoso </a:t>
            </a:r>
            <a:endParaRPr lang="pt-PT" sz="2800" i="1" dirty="0">
              <a:solidFill>
                <a:srgbClr val="990000"/>
              </a:solidFill>
              <a:latin typeface="Arial Rounded MT Bold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928688" y="6237288"/>
            <a:ext cx="2330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PT" dirty="0" smtClean="0">
                <a:solidFill>
                  <a:srgbClr val="990000"/>
                </a:solidFill>
              </a:rPr>
              <a:t>Coimbra,17-11- </a:t>
            </a:r>
            <a:r>
              <a:rPr lang="pt-PT" dirty="0">
                <a:solidFill>
                  <a:srgbClr val="990000"/>
                </a:solidFill>
              </a:rPr>
              <a:t>2011</a:t>
            </a:r>
          </a:p>
        </p:txBody>
      </p:sp>
      <p:pic>
        <p:nvPicPr>
          <p:cNvPr id="4103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5066" y="623728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990000"/>
                </a:solidFill>
              </a:rPr>
              <a:t>António Santos</a:t>
            </a:r>
            <a:endParaRPr lang="pt-PT" dirty="0">
              <a:solidFill>
                <a:srgbClr val="99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17123" y="5168225"/>
            <a:ext cx="4593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accent2">
                    <a:lumMod val="50000"/>
                  </a:schemeClr>
                </a:solidFill>
              </a:rPr>
              <a:t>Nota: A apresentação não respeita o acordo ortográfico Portugal-Brasil</a:t>
            </a:r>
            <a:endParaRPr lang="pt-PT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98438" y="1196752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103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2699792" y="234046"/>
            <a:ext cx="4086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 smtClean="0">
                <a:solidFill>
                  <a:srgbClr val="990000"/>
                </a:solidFill>
              </a:rPr>
              <a:t>Mudança Profunda…</a:t>
            </a:r>
            <a:endParaRPr lang="pt-PT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7894" y="2395596"/>
            <a:ext cx="79455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Pode-se considerar esta alteração uma </a:t>
            </a:r>
          </a:p>
          <a:p>
            <a:r>
              <a:rPr lang="pt-PT" sz="3200" b="1" u="sng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pt-PT" sz="3200" b="1" u="sng" dirty="0" smtClean="0">
                <a:solidFill>
                  <a:schemeClr val="accent2">
                    <a:lumMod val="75000"/>
                  </a:schemeClr>
                </a:solidFill>
              </a:rPr>
              <a:t>udança profunda</a:t>
            </a:r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, uma vez que a AUDITORIA</a:t>
            </a:r>
          </a:p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INTERNA deixa de ser “reactiva” para assumir</a:t>
            </a:r>
          </a:p>
          <a:p>
            <a:r>
              <a:rPr lang="pt-PT" sz="3200" dirty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ma postura “preventiva”.</a:t>
            </a:r>
            <a:endParaRPr lang="pt-PT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imbolo_cor_m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98438" y="1116013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43161" y="1616075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1. MRG: Quem e para onde.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PT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2. Os desafios do “Novo Mundo”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3. A “Santa Aliança” 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>
                <a:solidFill>
                  <a:schemeClr val="bg1">
                    <a:lumMod val="85000"/>
                  </a:schemeClr>
                </a:solidFill>
              </a:rPr>
              <a:t>4</a:t>
            </a: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. O Circulo Virtuoso e a Criação de Valor.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>
                <a:solidFill>
                  <a:schemeClr val="bg1">
                    <a:lumMod val="85000"/>
                  </a:schemeClr>
                </a:solidFill>
              </a:rPr>
              <a:t>5</a:t>
            </a: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. Mudança de paradigma.</a:t>
            </a:r>
          </a:p>
          <a:p>
            <a:pPr eaLnBrk="1" hangingPunct="1">
              <a:lnSpc>
                <a:spcPct val="90000"/>
              </a:lnSpc>
            </a:pPr>
            <a:endParaRPr lang="pt-PT" sz="28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6. Novo lugar da AUDITORIA INTERNA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800" dirty="0" smtClean="0">
              <a:solidFill>
                <a:srgbClr val="EAEAEA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800" dirty="0" smtClean="0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569913" y="1460500"/>
            <a:ext cx="0" cy="4837113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6152" name="Picture 11" descr="30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5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98438" y="1196752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103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2699792" y="234046"/>
            <a:ext cx="4262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 smtClean="0">
                <a:solidFill>
                  <a:srgbClr val="990000"/>
                </a:solidFill>
              </a:rPr>
              <a:t>O lugar da Auditoria…</a:t>
            </a:r>
            <a:endParaRPr lang="pt-PT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97435" y="1340768"/>
            <a:ext cx="8095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Esta profunda alteração vem aumentar substancialmente a relevância da AUDITORIA</a:t>
            </a:r>
          </a:p>
          <a:p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INTERNA no contexto organizacional, assumindo agora um papel e um lugar </a:t>
            </a:r>
          </a:p>
          <a:p>
            <a:r>
              <a:rPr lang="pt-PT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stratégico.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luxograma: extrair 5"/>
          <p:cNvSpPr/>
          <p:nvPr/>
        </p:nvSpPr>
        <p:spPr>
          <a:xfrm>
            <a:off x="2308473" y="2892921"/>
            <a:ext cx="3744416" cy="331234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3184094" y="2492896"/>
            <a:ext cx="199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Vértice Estratégico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419108" y="3092435"/>
            <a:ext cx="1529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Administração</a:t>
            </a:r>
            <a:endParaRPr lang="pt-P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23622" y="2845227"/>
            <a:ext cx="11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Estratégia</a:t>
            </a:r>
            <a:endParaRPr lang="pt-P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375801" y="3172326"/>
            <a:ext cx="178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2">
                    <a:lumMod val="75000"/>
                  </a:schemeClr>
                </a:solidFill>
              </a:rPr>
              <a:t>Auditoria Interna</a:t>
            </a:r>
            <a:endParaRPr lang="pt-P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08473" y="2348880"/>
            <a:ext cx="3847703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467544" y="6215439"/>
            <a:ext cx="7581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Aumentando as responsabilidades dos Profissionais de Auditoria no sucesso da</a:t>
            </a:r>
          </a:p>
          <a:p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organização , exigindo um 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constante reforço das suas  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competências.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98438" y="1196752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103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3003114" y="234045"/>
            <a:ext cx="2355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 smtClean="0">
                <a:solidFill>
                  <a:srgbClr val="990000"/>
                </a:solidFill>
              </a:rPr>
              <a:t>Só assim…..</a:t>
            </a:r>
            <a:endParaRPr lang="pt-PT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921" y="1916832"/>
            <a:ext cx="843192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Conquistarão um lugar permanente no Vértice</a:t>
            </a:r>
          </a:p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Estratégico da Organização onde se encontra, </a:t>
            </a:r>
          </a:p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desde há muito, a  “Estratégia”,  que vos receberá</a:t>
            </a:r>
          </a:p>
          <a:p>
            <a:r>
              <a:rPr lang="pt-PT" sz="3200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e “braços abertos”.</a:t>
            </a:r>
          </a:p>
          <a:p>
            <a:endParaRPr lang="pt-PT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Não vai ser fácil, mas o que é fácil tem pouco </a:t>
            </a:r>
          </a:p>
          <a:p>
            <a:r>
              <a:rPr lang="pt-PT" sz="3200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alor.</a:t>
            </a:r>
          </a:p>
        </p:txBody>
      </p:sp>
    </p:spTree>
    <p:extLst>
      <p:ext uri="{BB962C8B-B14F-4D97-AF65-F5344CB8AC3E}">
        <p14:creationId xmlns:p14="http://schemas.microsoft.com/office/powerpoint/2010/main" val="3613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98438" y="1196752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103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3003114" y="234045"/>
            <a:ext cx="2695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 smtClean="0">
                <a:solidFill>
                  <a:srgbClr val="990000"/>
                </a:solidFill>
              </a:rPr>
              <a:t>Por último…..</a:t>
            </a:r>
            <a:endParaRPr lang="pt-PT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2495" y="1916832"/>
            <a:ext cx="845673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A Estratégia e a Auditoria Interna, no contexto do</a:t>
            </a:r>
          </a:p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Vértice </a:t>
            </a:r>
            <a:r>
              <a:rPr lang="pt-PT" sz="320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stratégico, têm que assumir uma postura</a:t>
            </a:r>
          </a:p>
          <a:p>
            <a:r>
              <a:rPr lang="pt-PT" sz="3200" b="1" u="sng" dirty="0" smtClean="0">
                <a:solidFill>
                  <a:schemeClr val="accent2">
                    <a:lumMod val="75000"/>
                  </a:schemeClr>
                </a:solidFill>
              </a:rPr>
              <a:t>Disruptiva</a:t>
            </a:r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, geradora de vantagens competitivas </a:t>
            </a:r>
          </a:p>
          <a:p>
            <a:r>
              <a:rPr lang="pt-PT" sz="3200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uradouras, que, essas sim, defenderão a </a:t>
            </a:r>
          </a:p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Empresa dos ataques externos e assegurarão um</a:t>
            </a:r>
          </a:p>
          <a:p>
            <a:r>
              <a:rPr lang="pt-PT" sz="3200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esenvolvimento futuro com sucesso.</a:t>
            </a:r>
          </a:p>
          <a:p>
            <a:endParaRPr lang="pt-PT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Este é o grande desafio !  </a:t>
            </a:r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</a:rPr>
              <a:t>Aceitam-no?</a:t>
            </a:r>
            <a:endParaRPr lang="pt-PT" sz="3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98438" y="1196752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103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19872" y="3356992"/>
            <a:ext cx="2494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>
                <a:solidFill>
                  <a:schemeClr val="accent2">
                    <a:lumMod val="75000"/>
                  </a:schemeClr>
                </a:solidFill>
              </a:rPr>
              <a:t>Obrigado</a:t>
            </a:r>
            <a:endParaRPr lang="pt-PT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98438" y="1116013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99592" y="1412776"/>
            <a:ext cx="6877074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PT" sz="2800" dirty="0" smtClean="0">
                <a:solidFill>
                  <a:srgbClr val="990000"/>
                </a:solidFill>
                <a:latin typeface="Arial Rounded MT Bold" pitchFamily="34" charset="0"/>
              </a:rPr>
              <a:t>Objectivo:</a:t>
            </a:r>
          </a:p>
          <a:p>
            <a:pPr algn="ctr" eaLnBrk="1" hangingPunct="1"/>
            <a:endParaRPr lang="pt-PT" sz="4000" dirty="0">
              <a:solidFill>
                <a:srgbClr val="990000"/>
              </a:solidFill>
              <a:latin typeface="Arial Rounded MT Bold" pitchFamily="34" charset="0"/>
            </a:endParaRPr>
          </a:p>
          <a:p>
            <a:pPr algn="ctr" eaLnBrk="1" hangingPunct="1"/>
            <a:r>
              <a:rPr lang="pt-PT" sz="4000" i="1" dirty="0" smtClean="0">
                <a:solidFill>
                  <a:srgbClr val="990000"/>
                </a:solidFill>
                <a:latin typeface="Arial Rounded MT Bold" pitchFamily="34" charset="0"/>
              </a:rPr>
              <a:t>Demonstrar que os </a:t>
            </a:r>
          </a:p>
          <a:p>
            <a:pPr algn="ctr" eaLnBrk="1" hangingPunct="1"/>
            <a:r>
              <a:rPr lang="pt-PT" sz="4000" i="1" dirty="0" smtClean="0">
                <a:solidFill>
                  <a:srgbClr val="990000"/>
                </a:solidFill>
                <a:latin typeface="Arial Rounded MT Bold" pitchFamily="34" charset="0"/>
              </a:rPr>
              <a:t>Estrategas necessitam dos</a:t>
            </a:r>
          </a:p>
          <a:p>
            <a:pPr algn="ctr" eaLnBrk="1" hangingPunct="1"/>
            <a:r>
              <a:rPr lang="pt-PT" sz="4000" i="1" dirty="0" smtClean="0">
                <a:solidFill>
                  <a:srgbClr val="990000"/>
                </a:solidFill>
                <a:latin typeface="Arial Rounded MT Bold" pitchFamily="34" charset="0"/>
              </a:rPr>
              <a:t>AUDITORES INTERNOS </a:t>
            </a:r>
          </a:p>
          <a:p>
            <a:pPr algn="ctr" eaLnBrk="1" hangingPunct="1"/>
            <a:r>
              <a:rPr lang="pt-PT" sz="4000" i="1" dirty="0" smtClean="0">
                <a:solidFill>
                  <a:srgbClr val="990000"/>
                </a:solidFill>
                <a:latin typeface="Arial Rounded MT Bold" pitchFamily="34" charset="0"/>
              </a:rPr>
              <a:t>nas Empresas, mas…..</a:t>
            </a:r>
            <a:endParaRPr lang="pt-PT" sz="4000" i="1" dirty="0">
              <a:solidFill>
                <a:srgbClr val="990000"/>
              </a:solidFill>
              <a:latin typeface="Arial Rounded MT Bold" pitchFamily="34" charset="0"/>
            </a:endParaRPr>
          </a:p>
        </p:txBody>
      </p:sp>
      <p:pic>
        <p:nvPicPr>
          <p:cNvPr id="4103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6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79921" y="1196752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103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2" y="2088348"/>
            <a:ext cx="8144021" cy="4581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ângulo 8"/>
          <p:cNvSpPr/>
          <p:nvPr/>
        </p:nvSpPr>
        <p:spPr>
          <a:xfrm>
            <a:off x="1331640" y="2924944"/>
            <a:ext cx="2520280" cy="50405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279921" y="1268760"/>
            <a:ext cx="8303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Numa pesquisa no Google, utilizando as palavras “estratégia e auditoria”,  apareceram </a:t>
            </a:r>
          </a:p>
          <a:p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9.740.000 resultados em 0,17 segundos ! </a:t>
            </a:r>
            <a:endParaRPr lang="pt-P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imbolo_cor_m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79921" y="1196752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43161" y="1616075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1. MRG: Quem e para onde.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PT" sz="28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2. Os desafios do “Novo Mundo”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3. A “Santa Aliança” 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. O Circulo Virtuoso e a Criação de Valor.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. Mudança de paradigma.</a:t>
            </a:r>
          </a:p>
          <a:p>
            <a:pPr eaLnBrk="1" hangingPunct="1">
              <a:lnSpc>
                <a:spcPct val="90000"/>
              </a:lnSpc>
            </a:pPr>
            <a:endParaRPr lang="pt-PT" sz="28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6. Novo lugar da AUDITORIA INTERNA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800" dirty="0" smtClean="0">
              <a:solidFill>
                <a:srgbClr val="EAEAEA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800" dirty="0" smtClean="0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569913" y="1460500"/>
            <a:ext cx="0" cy="4837113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6152" name="Picture 11" descr="30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940152" y="16288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756592" y="18134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4" name="CaixaDeTexto 3">
            <a:hlinkClick r:id="rId5" action="ppaction://hlinkpres?slideindex=1&amp;slidetitle=Apresentação do PowerPoint"/>
          </p:cNvPr>
          <p:cNvSpPr txBox="1"/>
          <p:nvPr/>
        </p:nvSpPr>
        <p:spPr>
          <a:xfrm>
            <a:off x="5724128" y="1590725"/>
            <a:ext cx="360040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1</a:t>
            </a:r>
            <a:endParaRPr lang="pt-PT" dirty="0"/>
          </a:p>
        </p:txBody>
      </p:sp>
      <p:sp>
        <p:nvSpPr>
          <p:cNvPr id="5" name="CaixaDeTexto 4">
            <a:hlinkClick r:id="rId6" action="ppaction://hlinkpres?slideindex=1&amp;slidetitle=Apresentação do PowerPoint"/>
          </p:cNvPr>
          <p:cNvSpPr txBox="1"/>
          <p:nvPr/>
        </p:nvSpPr>
        <p:spPr>
          <a:xfrm>
            <a:off x="5359499" y="1590725"/>
            <a:ext cx="36004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2</a:t>
            </a:r>
            <a:endParaRPr lang="pt-PT" dirty="0"/>
          </a:p>
        </p:txBody>
      </p:sp>
      <p:sp>
        <p:nvSpPr>
          <p:cNvPr id="6" name="CaixaDeTexto 5">
            <a:hlinkClick r:id="rId7" action="ppaction://hlinkpres?slideindex=1&amp;slidetitle=Apresentação do PowerPoint"/>
          </p:cNvPr>
          <p:cNvSpPr txBox="1"/>
          <p:nvPr/>
        </p:nvSpPr>
        <p:spPr>
          <a:xfrm>
            <a:off x="6156176" y="1590725"/>
            <a:ext cx="36004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3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88224" y="1590725"/>
            <a:ext cx="36004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>
                <a:hlinkClick r:id="rId8" action="ppaction://hlinkpres?slideindex=1&amp;slidetitle=A importância da ESTRATEGia no desenvolvimento do negócio  Coimbra, 28 Fevereiro 2008  STRATEG – Consultoria de Alta Direcção"/>
              </a:rPr>
              <a:t>4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808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imbolo_cor_m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79921" y="1196752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43161" y="1616075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1. MRG: Quem e para onde.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2. Os desafios do “Novo Mundo”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3. A “Santa Aliança” 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>
                <a:solidFill>
                  <a:schemeClr val="bg1">
                    <a:lumMod val="85000"/>
                  </a:schemeClr>
                </a:solidFill>
              </a:rPr>
              <a:t>4</a:t>
            </a: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. O Circulo Virtuoso e a Criação de Valor.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>
                <a:solidFill>
                  <a:schemeClr val="bg1">
                    <a:lumMod val="85000"/>
                  </a:schemeClr>
                </a:solidFill>
              </a:rPr>
              <a:t>5</a:t>
            </a: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. Mudança de paradigma.</a:t>
            </a:r>
          </a:p>
          <a:p>
            <a:pPr eaLnBrk="1" hangingPunct="1">
              <a:lnSpc>
                <a:spcPct val="90000"/>
              </a:lnSpc>
            </a:pPr>
            <a:endParaRPr lang="pt-PT" sz="2800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6. Novo lugar da AUDITORIA INTERNA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800" dirty="0" smtClean="0">
              <a:solidFill>
                <a:srgbClr val="EAEAEA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800" dirty="0" smtClean="0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569913" y="1460500"/>
            <a:ext cx="0" cy="4837113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6152" name="Picture 11" descr="30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940152" y="16288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756592" y="18134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4" name="CaixaDeTexto 3">
            <a:hlinkClick r:id="rId5" action="ppaction://hlinkpres?slideindex=1&amp;slidetitle=Apresentação do PowerPoint"/>
          </p:cNvPr>
          <p:cNvSpPr txBox="1"/>
          <p:nvPr/>
        </p:nvSpPr>
        <p:spPr>
          <a:xfrm>
            <a:off x="5724128" y="1590725"/>
            <a:ext cx="360040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1</a:t>
            </a:r>
            <a:endParaRPr lang="pt-PT" dirty="0"/>
          </a:p>
        </p:txBody>
      </p:sp>
      <p:sp>
        <p:nvSpPr>
          <p:cNvPr id="5" name="CaixaDeTexto 4">
            <a:hlinkClick r:id="rId6" action="ppaction://hlinkpres?slideindex=1&amp;slidetitle=Apresentação do PowerPoint"/>
          </p:cNvPr>
          <p:cNvSpPr txBox="1"/>
          <p:nvPr/>
        </p:nvSpPr>
        <p:spPr>
          <a:xfrm>
            <a:off x="5359499" y="1590725"/>
            <a:ext cx="36004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2</a:t>
            </a:r>
            <a:endParaRPr lang="pt-PT" dirty="0"/>
          </a:p>
        </p:txBody>
      </p:sp>
      <p:sp>
        <p:nvSpPr>
          <p:cNvPr id="6" name="CaixaDeTexto 5">
            <a:hlinkClick r:id="rId7" action="ppaction://hlinkpres?slideindex=1&amp;slidetitle=Apresentação do PowerPoint"/>
          </p:cNvPr>
          <p:cNvSpPr txBox="1"/>
          <p:nvPr/>
        </p:nvSpPr>
        <p:spPr>
          <a:xfrm>
            <a:off x="6156176" y="1590725"/>
            <a:ext cx="36004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3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88224" y="1590725"/>
            <a:ext cx="36004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>
                <a:hlinkClick r:id="rId8" action="ppaction://hlinkpres?slideindex=1&amp;slidetitle=A importância da ESTRATEGia no desenvolvimento do negócio  Coimbra, 28 Fevereiro 2008  STRATEG – Consultoria de Alta Direcção"/>
              </a:rPr>
              <a:t>4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950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imbolo_cor_m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98438" y="1116013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43161" y="1616075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1. MRG: Quem e para onde.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2. Os desafios do “Novo Mundo”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3. A “Santa Aliança” 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>
                <a:solidFill>
                  <a:schemeClr val="bg1">
                    <a:lumMod val="85000"/>
                  </a:schemeClr>
                </a:solidFill>
              </a:rPr>
              <a:t>4</a:t>
            </a: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. O Circulo Virtuoso e a Criação de Valor.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>
                <a:solidFill>
                  <a:schemeClr val="bg1">
                    <a:lumMod val="85000"/>
                  </a:schemeClr>
                </a:solidFill>
              </a:rPr>
              <a:t>5</a:t>
            </a: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. Mudança de paradigma.</a:t>
            </a:r>
          </a:p>
          <a:p>
            <a:pPr eaLnBrk="1" hangingPunct="1">
              <a:lnSpc>
                <a:spcPct val="90000"/>
              </a:lnSpc>
            </a:pPr>
            <a:endParaRPr lang="pt-PT" sz="2800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6. Novo lugar da AUDITORIA INTERNA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800" dirty="0" smtClean="0">
              <a:solidFill>
                <a:srgbClr val="EAEAEA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800" dirty="0" smtClean="0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569913" y="1460500"/>
            <a:ext cx="0" cy="4837113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6152" name="Picture 11" descr="30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5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imbolo_cor_m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98438" y="1124744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103" name="Picture 7" descr="30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1547664" y="0"/>
            <a:ext cx="6490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 </a:t>
            </a:r>
            <a:r>
              <a:rPr lang="pt-PT" sz="3200" dirty="0" smtClean="0">
                <a:solidFill>
                  <a:srgbClr val="990000"/>
                </a:solidFill>
              </a:rPr>
              <a:t>Ambiente Contextual e Transaccional </a:t>
            </a:r>
          </a:p>
        </p:txBody>
      </p:sp>
      <p:sp>
        <p:nvSpPr>
          <p:cNvPr id="2" name="Rectângulo 1"/>
          <p:cNvSpPr/>
          <p:nvPr/>
        </p:nvSpPr>
        <p:spPr>
          <a:xfrm>
            <a:off x="395536" y="1484784"/>
            <a:ext cx="3000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000" dirty="0" smtClean="0">
                <a:solidFill>
                  <a:srgbClr val="990000"/>
                </a:solidFill>
              </a:rPr>
              <a:t>Antigamente:</a:t>
            </a:r>
            <a:endParaRPr lang="pt-PT" sz="4000" dirty="0"/>
          </a:p>
        </p:txBody>
      </p:sp>
      <p:cxnSp>
        <p:nvCxnSpPr>
          <p:cNvPr id="4" name="Conexão recta 3"/>
          <p:cNvCxnSpPr/>
          <p:nvPr/>
        </p:nvCxnSpPr>
        <p:spPr>
          <a:xfrm>
            <a:off x="723900" y="2708920"/>
            <a:ext cx="70884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611560" y="2771636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Inicio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226673" y="277518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Fim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208757" y="4005064"/>
            <a:ext cx="3104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000" dirty="0" smtClean="0">
                <a:solidFill>
                  <a:srgbClr val="990000"/>
                </a:solidFill>
              </a:rPr>
              <a:t> Actualmente:</a:t>
            </a:r>
            <a:endParaRPr lang="pt-PT" sz="4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45769" y="580526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Inicio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685800" y="5013176"/>
            <a:ext cx="6943725" cy="1495425"/>
          </a:xfrm>
          <a:custGeom>
            <a:avLst/>
            <a:gdLst>
              <a:gd name="connsiteX0" fmla="*/ 0 w 6943725"/>
              <a:gd name="connsiteY0" fmla="*/ 523875 h 1495425"/>
              <a:gd name="connsiteX1" fmla="*/ 57150 w 6943725"/>
              <a:gd name="connsiteY1" fmla="*/ 447675 h 1495425"/>
              <a:gd name="connsiteX2" fmla="*/ 76200 w 6943725"/>
              <a:gd name="connsiteY2" fmla="*/ 419100 h 1495425"/>
              <a:gd name="connsiteX3" fmla="*/ 104775 w 6943725"/>
              <a:gd name="connsiteY3" fmla="*/ 352425 h 1495425"/>
              <a:gd name="connsiteX4" fmla="*/ 180975 w 6943725"/>
              <a:gd name="connsiteY4" fmla="*/ 247650 h 1495425"/>
              <a:gd name="connsiteX5" fmla="*/ 219075 w 6943725"/>
              <a:gd name="connsiteY5" fmla="*/ 190500 h 1495425"/>
              <a:gd name="connsiteX6" fmla="*/ 276225 w 6943725"/>
              <a:gd name="connsiteY6" fmla="*/ 152400 h 1495425"/>
              <a:gd name="connsiteX7" fmla="*/ 342900 w 6943725"/>
              <a:gd name="connsiteY7" fmla="*/ 123825 h 1495425"/>
              <a:gd name="connsiteX8" fmla="*/ 371475 w 6943725"/>
              <a:gd name="connsiteY8" fmla="*/ 104775 h 1495425"/>
              <a:gd name="connsiteX9" fmla="*/ 457200 w 6943725"/>
              <a:gd name="connsiteY9" fmla="*/ 76200 h 1495425"/>
              <a:gd name="connsiteX10" fmla="*/ 485775 w 6943725"/>
              <a:gd name="connsiteY10" fmla="*/ 66675 h 1495425"/>
              <a:gd name="connsiteX11" fmla="*/ 514350 w 6943725"/>
              <a:gd name="connsiteY11" fmla="*/ 47625 h 1495425"/>
              <a:gd name="connsiteX12" fmla="*/ 542925 w 6943725"/>
              <a:gd name="connsiteY12" fmla="*/ 19050 h 1495425"/>
              <a:gd name="connsiteX13" fmla="*/ 609600 w 6943725"/>
              <a:gd name="connsiteY13" fmla="*/ 0 h 1495425"/>
              <a:gd name="connsiteX14" fmla="*/ 657225 w 6943725"/>
              <a:gd name="connsiteY14" fmla="*/ 9525 h 1495425"/>
              <a:gd name="connsiteX15" fmla="*/ 695325 w 6943725"/>
              <a:gd name="connsiteY15" fmla="*/ 66675 h 1495425"/>
              <a:gd name="connsiteX16" fmla="*/ 714375 w 6943725"/>
              <a:gd name="connsiteY16" fmla="*/ 95250 h 1495425"/>
              <a:gd name="connsiteX17" fmla="*/ 733425 w 6943725"/>
              <a:gd name="connsiteY17" fmla="*/ 123825 h 1495425"/>
              <a:gd name="connsiteX18" fmla="*/ 771525 w 6943725"/>
              <a:gd name="connsiteY18" fmla="*/ 180975 h 1495425"/>
              <a:gd name="connsiteX19" fmla="*/ 800100 w 6943725"/>
              <a:gd name="connsiteY19" fmla="*/ 190500 h 1495425"/>
              <a:gd name="connsiteX20" fmla="*/ 904875 w 6943725"/>
              <a:gd name="connsiteY20" fmla="*/ 209550 h 1495425"/>
              <a:gd name="connsiteX21" fmla="*/ 904875 w 6943725"/>
              <a:gd name="connsiteY21" fmla="*/ 295275 h 1495425"/>
              <a:gd name="connsiteX22" fmla="*/ 876300 w 6943725"/>
              <a:gd name="connsiteY22" fmla="*/ 323850 h 1495425"/>
              <a:gd name="connsiteX23" fmla="*/ 866775 w 6943725"/>
              <a:gd name="connsiteY23" fmla="*/ 504825 h 1495425"/>
              <a:gd name="connsiteX24" fmla="*/ 857250 w 6943725"/>
              <a:gd name="connsiteY24" fmla="*/ 600075 h 1495425"/>
              <a:gd name="connsiteX25" fmla="*/ 876300 w 6943725"/>
              <a:gd name="connsiteY25" fmla="*/ 1247775 h 1495425"/>
              <a:gd name="connsiteX26" fmla="*/ 904875 w 6943725"/>
              <a:gd name="connsiteY26" fmla="*/ 1352550 h 1495425"/>
              <a:gd name="connsiteX27" fmla="*/ 923925 w 6943725"/>
              <a:gd name="connsiteY27" fmla="*/ 1409700 h 1495425"/>
              <a:gd name="connsiteX28" fmla="*/ 942975 w 6943725"/>
              <a:gd name="connsiteY28" fmla="*/ 1466850 h 1495425"/>
              <a:gd name="connsiteX29" fmla="*/ 952500 w 6943725"/>
              <a:gd name="connsiteY29" fmla="*/ 1495425 h 1495425"/>
              <a:gd name="connsiteX30" fmla="*/ 981075 w 6943725"/>
              <a:gd name="connsiteY30" fmla="*/ 1457325 h 1495425"/>
              <a:gd name="connsiteX31" fmla="*/ 1000125 w 6943725"/>
              <a:gd name="connsiteY31" fmla="*/ 1400175 h 1495425"/>
              <a:gd name="connsiteX32" fmla="*/ 1019175 w 6943725"/>
              <a:gd name="connsiteY32" fmla="*/ 1362075 h 1495425"/>
              <a:gd name="connsiteX33" fmla="*/ 1028700 w 6943725"/>
              <a:gd name="connsiteY33" fmla="*/ 1323975 h 1495425"/>
              <a:gd name="connsiteX34" fmla="*/ 1057275 w 6943725"/>
              <a:gd name="connsiteY34" fmla="*/ 1257300 h 1495425"/>
              <a:gd name="connsiteX35" fmla="*/ 1085850 w 6943725"/>
              <a:gd name="connsiteY35" fmla="*/ 1123950 h 1495425"/>
              <a:gd name="connsiteX36" fmla="*/ 1104900 w 6943725"/>
              <a:gd name="connsiteY36" fmla="*/ 1066800 h 1495425"/>
              <a:gd name="connsiteX37" fmla="*/ 1133475 w 6943725"/>
              <a:gd name="connsiteY37" fmla="*/ 962025 h 1495425"/>
              <a:gd name="connsiteX38" fmla="*/ 1152525 w 6943725"/>
              <a:gd name="connsiteY38" fmla="*/ 923925 h 1495425"/>
              <a:gd name="connsiteX39" fmla="*/ 1171575 w 6943725"/>
              <a:gd name="connsiteY39" fmla="*/ 895350 h 1495425"/>
              <a:gd name="connsiteX40" fmla="*/ 1190625 w 6943725"/>
              <a:gd name="connsiteY40" fmla="*/ 838200 h 1495425"/>
              <a:gd name="connsiteX41" fmla="*/ 1200150 w 6943725"/>
              <a:gd name="connsiteY41" fmla="*/ 809625 h 1495425"/>
              <a:gd name="connsiteX42" fmla="*/ 1209675 w 6943725"/>
              <a:gd name="connsiteY42" fmla="*/ 742950 h 1495425"/>
              <a:gd name="connsiteX43" fmla="*/ 1219200 w 6943725"/>
              <a:gd name="connsiteY43" fmla="*/ 695325 h 1495425"/>
              <a:gd name="connsiteX44" fmla="*/ 1238250 w 6943725"/>
              <a:gd name="connsiteY44" fmla="*/ 571500 h 1495425"/>
              <a:gd name="connsiteX45" fmla="*/ 1257300 w 6943725"/>
              <a:gd name="connsiteY45" fmla="*/ 457200 h 1495425"/>
              <a:gd name="connsiteX46" fmla="*/ 1276350 w 6943725"/>
              <a:gd name="connsiteY46" fmla="*/ 428625 h 1495425"/>
              <a:gd name="connsiteX47" fmla="*/ 1285875 w 6943725"/>
              <a:gd name="connsiteY47" fmla="*/ 561975 h 1495425"/>
              <a:gd name="connsiteX48" fmla="*/ 1295400 w 6943725"/>
              <a:gd name="connsiteY48" fmla="*/ 590550 h 1495425"/>
              <a:gd name="connsiteX49" fmla="*/ 1304925 w 6943725"/>
              <a:gd name="connsiteY49" fmla="*/ 704850 h 1495425"/>
              <a:gd name="connsiteX50" fmla="*/ 1314450 w 6943725"/>
              <a:gd name="connsiteY50" fmla="*/ 790575 h 1495425"/>
              <a:gd name="connsiteX51" fmla="*/ 1323975 w 6943725"/>
              <a:gd name="connsiteY51" fmla="*/ 971550 h 1495425"/>
              <a:gd name="connsiteX52" fmla="*/ 1343025 w 6943725"/>
              <a:gd name="connsiteY52" fmla="*/ 1028700 h 1495425"/>
              <a:gd name="connsiteX53" fmla="*/ 1362075 w 6943725"/>
              <a:gd name="connsiteY53" fmla="*/ 1123950 h 1495425"/>
              <a:gd name="connsiteX54" fmla="*/ 1381125 w 6943725"/>
              <a:gd name="connsiteY54" fmla="*/ 1095375 h 1495425"/>
              <a:gd name="connsiteX55" fmla="*/ 1400175 w 6943725"/>
              <a:gd name="connsiteY55" fmla="*/ 1028700 h 1495425"/>
              <a:gd name="connsiteX56" fmla="*/ 1409700 w 6943725"/>
              <a:gd name="connsiteY56" fmla="*/ 990600 h 1495425"/>
              <a:gd name="connsiteX57" fmla="*/ 1447800 w 6943725"/>
              <a:gd name="connsiteY57" fmla="*/ 904875 h 1495425"/>
              <a:gd name="connsiteX58" fmla="*/ 1476375 w 6943725"/>
              <a:gd name="connsiteY58" fmla="*/ 790575 h 1495425"/>
              <a:gd name="connsiteX59" fmla="*/ 1495425 w 6943725"/>
              <a:gd name="connsiteY59" fmla="*/ 733425 h 1495425"/>
              <a:gd name="connsiteX60" fmla="*/ 1504950 w 6943725"/>
              <a:gd name="connsiteY60" fmla="*/ 676275 h 1495425"/>
              <a:gd name="connsiteX61" fmla="*/ 1524000 w 6943725"/>
              <a:gd name="connsiteY61" fmla="*/ 628650 h 1495425"/>
              <a:gd name="connsiteX62" fmla="*/ 1533525 w 6943725"/>
              <a:gd name="connsiteY62" fmla="*/ 590550 h 1495425"/>
              <a:gd name="connsiteX63" fmla="*/ 1543050 w 6943725"/>
              <a:gd name="connsiteY63" fmla="*/ 561975 h 1495425"/>
              <a:gd name="connsiteX64" fmla="*/ 1590675 w 6943725"/>
              <a:gd name="connsiteY64" fmla="*/ 609600 h 1495425"/>
              <a:gd name="connsiteX65" fmla="*/ 1619250 w 6943725"/>
              <a:gd name="connsiteY65" fmla="*/ 638175 h 1495425"/>
              <a:gd name="connsiteX66" fmla="*/ 1657350 w 6943725"/>
              <a:gd name="connsiteY66" fmla="*/ 647700 h 1495425"/>
              <a:gd name="connsiteX67" fmla="*/ 1724025 w 6943725"/>
              <a:gd name="connsiteY67" fmla="*/ 685800 h 1495425"/>
              <a:gd name="connsiteX68" fmla="*/ 1771650 w 6943725"/>
              <a:gd name="connsiteY68" fmla="*/ 704850 h 1495425"/>
              <a:gd name="connsiteX69" fmla="*/ 1800225 w 6943725"/>
              <a:gd name="connsiteY69" fmla="*/ 723900 h 1495425"/>
              <a:gd name="connsiteX70" fmla="*/ 1838325 w 6943725"/>
              <a:gd name="connsiteY70" fmla="*/ 742950 h 1495425"/>
              <a:gd name="connsiteX71" fmla="*/ 1866900 w 6943725"/>
              <a:gd name="connsiteY71" fmla="*/ 762000 h 1495425"/>
              <a:gd name="connsiteX72" fmla="*/ 1933575 w 6943725"/>
              <a:gd name="connsiteY72" fmla="*/ 771525 h 1495425"/>
              <a:gd name="connsiteX73" fmla="*/ 1990725 w 6943725"/>
              <a:gd name="connsiteY73" fmla="*/ 800100 h 1495425"/>
              <a:gd name="connsiteX74" fmla="*/ 2066925 w 6943725"/>
              <a:gd name="connsiteY74" fmla="*/ 838200 h 1495425"/>
              <a:gd name="connsiteX75" fmla="*/ 2085975 w 6943725"/>
              <a:gd name="connsiteY75" fmla="*/ 866775 h 1495425"/>
              <a:gd name="connsiteX76" fmla="*/ 2143125 w 6943725"/>
              <a:gd name="connsiteY76" fmla="*/ 876300 h 1495425"/>
              <a:gd name="connsiteX77" fmla="*/ 2190750 w 6943725"/>
              <a:gd name="connsiteY77" fmla="*/ 895350 h 1495425"/>
              <a:gd name="connsiteX78" fmla="*/ 2228850 w 6943725"/>
              <a:gd name="connsiteY78" fmla="*/ 914400 h 1495425"/>
              <a:gd name="connsiteX79" fmla="*/ 2266950 w 6943725"/>
              <a:gd name="connsiteY79" fmla="*/ 923925 h 1495425"/>
              <a:gd name="connsiteX80" fmla="*/ 2305050 w 6943725"/>
              <a:gd name="connsiteY80" fmla="*/ 942975 h 1495425"/>
              <a:gd name="connsiteX81" fmla="*/ 2381250 w 6943725"/>
              <a:gd name="connsiteY81" fmla="*/ 962025 h 1495425"/>
              <a:gd name="connsiteX82" fmla="*/ 2409825 w 6943725"/>
              <a:gd name="connsiteY82" fmla="*/ 971550 h 1495425"/>
              <a:gd name="connsiteX83" fmla="*/ 2438400 w 6943725"/>
              <a:gd name="connsiteY83" fmla="*/ 990600 h 1495425"/>
              <a:gd name="connsiteX84" fmla="*/ 2505075 w 6943725"/>
              <a:gd name="connsiteY84" fmla="*/ 1000125 h 1495425"/>
              <a:gd name="connsiteX85" fmla="*/ 2533650 w 6943725"/>
              <a:gd name="connsiteY85" fmla="*/ 1019175 h 1495425"/>
              <a:gd name="connsiteX86" fmla="*/ 2628900 w 6943725"/>
              <a:gd name="connsiteY86" fmla="*/ 1038225 h 1495425"/>
              <a:gd name="connsiteX87" fmla="*/ 2667000 w 6943725"/>
              <a:gd name="connsiteY87" fmla="*/ 1057275 h 1495425"/>
              <a:gd name="connsiteX88" fmla="*/ 2762250 w 6943725"/>
              <a:gd name="connsiteY88" fmla="*/ 1085850 h 1495425"/>
              <a:gd name="connsiteX89" fmla="*/ 2790825 w 6943725"/>
              <a:gd name="connsiteY89" fmla="*/ 1095375 h 1495425"/>
              <a:gd name="connsiteX90" fmla="*/ 2828925 w 6943725"/>
              <a:gd name="connsiteY90" fmla="*/ 1104900 h 1495425"/>
              <a:gd name="connsiteX91" fmla="*/ 2895600 w 6943725"/>
              <a:gd name="connsiteY91" fmla="*/ 1133475 h 1495425"/>
              <a:gd name="connsiteX92" fmla="*/ 2981325 w 6943725"/>
              <a:gd name="connsiteY92" fmla="*/ 1181100 h 1495425"/>
              <a:gd name="connsiteX93" fmla="*/ 3000375 w 6943725"/>
              <a:gd name="connsiteY93" fmla="*/ 1123950 h 1495425"/>
              <a:gd name="connsiteX94" fmla="*/ 3048000 w 6943725"/>
              <a:gd name="connsiteY94" fmla="*/ 1057275 h 1495425"/>
              <a:gd name="connsiteX95" fmla="*/ 3114675 w 6943725"/>
              <a:gd name="connsiteY95" fmla="*/ 990600 h 1495425"/>
              <a:gd name="connsiteX96" fmla="*/ 3219450 w 6943725"/>
              <a:gd name="connsiteY96" fmla="*/ 838200 h 1495425"/>
              <a:gd name="connsiteX97" fmla="*/ 3286125 w 6943725"/>
              <a:gd name="connsiteY97" fmla="*/ 742950 h 1495425"/>
              <a:gd name="connsiteX98" fmla="*/ 3305175 w 6943725"/>
              <a:gd name="connsiteY98" fmla="*/ 714375 h 1495425"/>
              <a:gd name="connsiteX99" fmla="*/ 3352800 w 6943725"/>
              <a:gd name="connsiteY99" fmla="*/ 685800 h 1495425"/>
              <a:gd name="connsiteX100" fmla="*/ 3381375 w 6943725"/>
              <a:gd name="connsiteY100" fmla="*/ 666750 h 1495425"/>
              <a:gd name="connsiteX101" fmla="*/ 3419475 w 6943725"/>
              <a:gd name="connsiteY101" fmla="*/ 609600 h 1495425"/>
              <a:gd name="connsiteX102" fmla="*/ 3476625 w 6943725"/>
              <a:gd name="connsiteY102" fmla="*/ 485775 h 1495425"/>
              <a:gd name="connsiteX103" fmla="*/ 3495675 w 6943725"/>
              <a:gd name="connsiteY103" fmla="*/ 419100 h 1495425"/>
              <a:gd name="connsiteX104" fmla="*/ 3524250 w 6943725"/>
              <a:gd name="connsiteY104" fmla="*/ 361950 h 1495425"/>
              <a:gd name="connsiteX105" fmla="*/ 3543300 w 6943725"/>
              <a:gd name="connsiteY105" fmla="*/ 304800 h 1495425"/>
              <a:gd name="connsiteX106" fmla="*/ 3629025 w 6943725"/>
              <a:gd name="connsiteY106" fmla="*/ 238125 h 1495425"/>
              <a:gd name="connsiteX107" fmla="*/ 3657600 w 6943725"/>
              <a:gd name="connsiteY107" fmla="*/ 219075 h 1495425"/>
              <a:gd name="connsiteX108" fmla="*/ 3686175 w 6943725"/>
              <a:gd name="connsiteY108" fmla="*/ 209550 h 1495425"/>
              <a:gd name="connsiteX109" fmla="*/ 3733800 w 6943725"/>
              <a:gd name="connsiteY109" fmla="*/ 152400 h 1495425"/>
              <a:gd name="connsiteX110" fmla="*/ 3762375 w 6943725"/>
              <a:gd name="connsiteY110" fmla="*/ 114300 h 1495425"/>
              <a:gd name="connsiteX111" fmla="*/ 3810000 w 6943725"/>
              <a:gd name="connsiteY111" fmla="*/ 57150 h 1495425"/>
              <a:gd name="connsiteX112" fmla="*/ 3848100 w 6943725"/>
              <a:gd name="connsiteY112" fmla="*/ 114300 h 1495425"/>
              <a:gd name="connsiteX113" fmla="*/ 3886200 w 6943725"/>
              <a:gd name="connsiteY113" fmla="*/ 200025 h 1495425"/>
              <a:gd name="connsiteX114" fmla="*/ 3914775 w 6943725"/>
              <a:gd name="connsiteY114" fmla="*/ 361950 h 1495425"/>
              <a:gd name="connsiteX115" fmla="*/ 3924300 w 6943725"/>
              <a:gd name="connsiteY115" fmla="*/ 390525 h 1495425"/>
              <a:gd name="connsiteX116" fmla="*/ 3962400 w 6943725"/>
              <a:gd name="connsiteY116" fmla="*/ 514350 h 1495425"/>
              <a:gd name="connsiteX117" fmla="*/ 3990975 w 6943725"/>
              <a:gd name="connsiteY117" fmla="*/ 552450 h 1495425"/>
              <a:gd name="connsiteX118" fmla="*/ 4048125 w 6943725"/>
              <a:gd name="connsiteY118" fmla="*/ 657225 h 1495425"/>
              <a:gd name="connsiteX119" fmla="*/ 4076700 w 6943725"/>
              <a:gd name="connsiteY119" fmla="*/ 714375 h 1495425"/>
              <a:gd name="connsiteX120" fmla="*/ 4105275 w 6943725"/>
              <a:gd name="connsiteY120" fmla="*/ 762000 h 1495425"/>
              <a:gd name="connsiteX121" fmla="*/ 4133850 w 6943725"/>
              <a:gd name="connsiteY121" fmla="*/ 819150 h 1495425"/>
              <a:gd name="connsiteX122" fmla="*/ 4162425 w 6943725"/>
              <a:gd name="connsiteY122" fmla="*/ 857250 h 1495425"/>
              <a:gd name="connsiteX123" fmla="*/ 4181475 w 6943725"/>
              <a:gd name="connsiteY123" fmla="*/ 904875 h 1495425"/>
              <a:gd name="connsiteX124" fmla="*/ 4248150 w 6943725"/>
              <a:gd name="connsiteY124" fmla="*/ 981075 h 1495425"/>
              <a:gd name="connsiteX125" fmla="*/ 4333875 w 6943725"/>
              <a:gd name="connsiteY125" fmla="*/ 1000125 h 1495425"/>
              <a:gd name="connsiteX126" fmla="*/ 4543425 w 6943725"/>
              <a:gd name="connsiteY126" fmla="*/ 981075 h 1495425"/>
              <a:gd name="connsiteX127" fmla="*/ 4600575 w 6943725"/>
              <a:gd name="connsiteY127" fmla="*/ 962025 h 1495425"/>
              <a:gd name="connsiteX128" fmla="*/ 4686300 w 6943725"/>
              <a:gd name="connsiteY128" fmla="*/ 895350 h 1495425"/>
              <a:gd name="connsiteX129" fmla="*/ 4714875 w 6943725"/>
              <a:gd name="connsiteY129" fmla="*/ 904875 h 1495425"/>
              <a:gd name="connsiteX130" fmla="*/ 4724400 w 6943725"/>
              <a:gd name="connsiteY130" fmla="*/ 933450 h 1495425"/>
              <a:gd name="connsiteX131" fmla="*/ 4733925 w 6943725"/>
              <a:gd name="connsiteY131" fmla="*/ 981075 h 1495425"/>
              <a:gd name="connsiteX132" fmla="*/ 4772025 w 6943725"/>
              <a:gd name="connsiteY132" fmla="*/ 1000125 h 1495425"/>
              <a:gd name="connsiteX133" fmla="*/ 4829175 w 6943725"/>
              <a:gd name="connsiteY133" fmla="*/ 1038225 h 1495425"/>
              <a:gd name="connsiteX134" fmla="*/ 4895850 w 6943725"/>
              <a:gd name="connsiteY134" fmla="*/ 1057275 h 1495425"/>
              <a:gd name="connsiteX135" fmla="*/ 4962525 w 6943725"/>
              <a:gd name="connsiteY135" fmla="*/ 1095375 h 1495425"/>
              <a:gd name="connsiteX136" fmla="*/ 5048250 w 6943725"/>
              <a:gd name="connsiteY136" fmla="*/ 1143000 h 1495425"/>
              <a:gd name="connsiteX137" fmla="*/ 5076825 w 6943725"/>
              <a:gd name="connsiteY137" fmla="*/ 1171575 h 1495425"/>
              <a:gd name="connsiteX138" fmla="*/ 5133975 w 6943725"/>
              <a:gd name="connsiteY138" fmla="*/ 1190625 h 1495425"/>
              <a:gd name="connsiteX139" fmla="*/ 5172075 w 6943725"/>
              <a:gd name="connsiteY139" fmla="*/ 1162050 h 1495425"/>
              <a:gd name="connsiteX140" fmla="*/ 5238750 w 6943725"/>
              <a:gd name="connsiteY140" fmla="*/ 1143000 h 1495425"/>
              <a:gd name="connsiteX141" fmla="*/ 5372100 w 6943725"/>
              <a:gd name="connsiteY141" fmla="*/ 1152525 h 1495425"/>
              <a:gd name="connsiteX142" fmla="*/ 5429250 w 6943725"/>
              <a:gd name="connsiteY142" fmla="*/ 1171575 h 1495425"/>
              <a:gd name="connsiteX143" fmla="*/ 5457825 w 6943725"/>
              <a:gd name="connsiteY143" fmla="*/ 1181100 h 1495425"/>
              <a:gd name="connsiteX144" fmla="*/ 5581650 w 6943725"/>
              <a:gd name="connsiteY144" fmla="*/ 1162050 h 1495425"/>
              <a:gd name="connsiteX145" fmla="*/ 5610225 w 6943725"/>
              <a:gd name="connsiteY145" fmla="*/ 1123950 h 1495425"/>
              <a:gd name="connsiteX146" fmla="*/ 5638800 w 6943725"/>
              <a:gd name="connsiteY146" fmla="*/ 1095375 h 1495425"/>
              <a:gd name="connsiteX147" fmla="*/ 5667375 w 6943725"/>
              <a:gd name="connsiteY147" fmla="*/ 1057275 h 1495425"/>
              <a:gd name="connsiteX148" fmla="*/ 5695950 w 6943725"/>
              <a:gd name="connsiteY148" fmla="*/ 1028700 h 1495425"/>
              <a:gd name="connsiteX149" fmla="*/ 5743575 w 6943725"/>
              <a:gd name="connsiteY149" fmla="*/ 971550 h 1495425"/>
              <a:gd name="connsiteX150" fmla="*/ 5829300 w 6943725"/>
              <a:gd name="connsiteY150" fmla="*/ 914400 h 1495425"/>
              <a:gd name="connsiteX151" fmla="*/ 5895975 w 6943725"/>
              <a:gd name="connsiteY151" fmla="*/ 885825 h 1495425"/>
              <a:gd name="connsiteX152" fmla="*/ 6010275 w 6943725"/>
              <a:gd name="connsiteY152" fmla="*/ 838200 h 1495425"/>
              <a:gd name="connsiteX153" fmla="*/ 6181725 w 6943725"/>
              <a:gd name="connsiteY153" fmla="*/ 847725 h 1495425"/>
              <a:gd name="connsiteX154" fmla="*/ 6229350 w 6943725"/>
              <a:gd name="connsiteY154" fmla="*/ 895350 h 1495425"/>
              <a:gd name="connsiteX155" fmla="*/ 6296025 w 6943725"/>
              <a:gd name="connsiteY155" fmla="*/ 962025 h 1495425"/>
              <a:gd name="connsiteX156" fmla="*/ 6334125 w 6943725"/>
              <a:gd name="connsiteY156" fmla="*/ 1000125 h 1495425"/>
              <a:gd name="connsiteX157" fmla="*/ 6381750 w 6943725"/>
              <a:gd name="connsiteY157" fmla="*/ 1019175 h 1495425"/>
              <a:gd name="connsiteX158" fmla="*/ 6410325 w 6943725"/>
              <a:gd name="connsiteY158" fmla="*/ 1047750 h 1495425"/>
              <a:gd name="connsiteX159" fmla="*/ 6467475 w 6943725"/>
              <a:gd name="connsiteY159" fmla="*/ 1066800 h 1495425"/>
              <a:gd name="connsiteX160" fmla="*/ 6505575 w 6943725"/>
              <a:gd name="connsiteY160" fmla="*/ 1085850 h 1495425"/>
              <a:gd name="connsiteX161" fmla="*/ 6534150 w 6943725"/>
              <a:gd name="connsiteY161" fmla="*/ 1095375 h 1495425"/>
              <a:gd name="connsiteX162" fmla="*/ 6591300 w 6943725"/>
              <a:gd name="connsiteY162" fmla="*/ 1133475 h 1495425"/>
              <a:gd name="connsiteX163" fmla="*/ 6629400 w 6943725"/>
              <a:gd name="connsiteY163" fmla="*/ 1143000 h 1495425"/>
              <a:gd name="connsiteX164" fmla="*/ 6715125 w 6943725"/>
              <a:gd name="connsiteY164" fmla="*/ 1171575 h 1495425"/>
              <a:gd name="connsiteX165" fmla="*/ 6743700 w 6943725"/>
              <a:gd name="connsiteY165" fmla="*/ 1181100 h 1495425"/>
              <a:gd name="connsiteX166" fmla="*/ 6772275 w 6943725"/>
              <a:gd name="connsiteY166" fmla="*/ 1190625 h 1495425"/>
              <a:gd name="connsiteX167" fmla="*/ 6810375 w 6943725"/>
              <a:gd name="connsiteY167" fmla="*/ 1200150 h 1495425"/>
              <a:gd name="connsiteX168" fmla="*/ 6867525 w 6943725"/>
              <a:gd name="connsiteY168" fmla="*/ 1219200 h 1495425"/>
              <a:gd name="connsiteX169" fmla="*/ 6896100 w 6943725"/>
              <a:gd name="connsiteY169" fmla="*/ 1228725 h 1495425"/>
              <a:gd name="connsiteX170" fmla="*/ 6934200 w 6943725"/>
              <a:gd name="connsiteY170" fmla="*/ 1276350 h 1495425"/>
              <a:gd name="connsiteX171" fmla="*/ 6943725 w 6943725"/>
              <a:gd name="connsiteY171" fmla="*/ 130492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6943725" h="1495425">
                <a:moveTo>
                  <a:pt x="0" y="523875"/>
                </a:moveTo>
                <a:cubicBezTo>
                  <a:pt x="19050" y="498475"/>
                  <a:pt x="38476" y="473352"/>
                  <a:pt x="57150" y="447675"/>
                </a:cubicBezTo>
                <a:cubicBezTo>
                  <a:pt x="63883" y="438417"/>
                  <a:pt x="71080" y="429339"/>
                  <a:pt x="76200" y="419100"/>
                </a:cubicBezTo>
                <a:cubicBezTo>
                  <a:pt x="87014" y="397473"/>
                  <a:pt x="92166" y="373057"/>
                  <a:pt x="104775" y="352425"/>
                </a:cubicBezTo>
                <a:cubicBezTo>
                  <a:pt x="127294" y="315576"/>
                  <a:pt x="157020" y="283582"/>
                  <a:pt x="180975" y="247650"/>
                </a:cubicBezTo>
                <a:cubicBezTo>
                  <a:pt x="193675" y="228600"/>
                  <a:pt x="200025" y="203200"/>
                  <a:pt x="219075" y="190500"/>
                </a:cubicBezTo>
                <a:cubicBezTo>
                  <a:pt x="238125" y="177800"/>
                  <a:pt x="254505" y="159640"/>
                  <a:pt x="276225" y="152400"/>
                </a:cubicBezTo>
                <a:cubicBezTo>
                  <a:pt x="308283" y="141714"/>
                  <a:pt x="309944" y="142657"/>
                  <a:pt x="342900" y="123825"/>
                </a:cubicBezTo>
                <a:cubicBezTo>
                  <a:pt x="352839" y="118145"/>
                  <a:pt x="361014" y="109424"/>
                  <a:pt x="371475" y="104775"/>
                </a:cubicBezTo>
                <a:lnTo>
                  <a:pt x="457200" y="76200"/>
                </a:lnTo>
                <a:cubicBezTo>
                  <a:pt x="466725" y="73025"/>
                  <a:pt x="477421" y="72244"/>
                  <a:pt x="485775" y="66675"/>
                </a:cubicBezTo>
                <a:cubicBezTo>
                  <a:pt x="495300" y="60325"/>
                  <a:pt x="505556" y="54954"/>
                  <a:pt x="514350" y="47625"/>
                </a:cubicBezTo>
                <a:cubicBezTo>
                  <a:pt x="524698" y="39001"/>
                  <a:pt x="531717" y="26522"/>
                  <a:pt x="542925" y="19050"/>
                </a:cubicBezTo>
                <a:cubicBezTo>
                  <a:pt x="551124" y="13584"/>
                  <a:pt x="604519" y="1270"/>
                  <a:pt x="609600" y="0"/>
                </a:cubicBezTo>
                <a:cubicBezTo>
                  <a:pt x="625475" y="3175"/>
                  <a:pt x="644446" y="-414"/>
                  <a:pt x="657225" y="9525"/>
                </a:cubicBezTo>
                <a:cubicBezTo>
                  <a:pt x="675297" y="23581"/>
                  <a:pt x="682625" y="47625"/>
                  <a:pt x="695325" y="66675"/>
                </a:cubicBezTo>
                <a:lnTo>
                  <a:pt x="714375" y="95250"/>
                </a:lnTo>
                <a:cubicBezTo>
                  <a:pt x="720725" y="104775"/>
                  <a:pt x="729805" y="112965"/>
                  <a:pt x="733425" y="123825"/>
                </a:cubicBezTo>
                <a:cubicBezTo>
                  <a:pt x="743411" y="153783"/>
                  <a:pt x="740947" y="160590"/>
                  <a:pt x="771525" y="180975"/>
                </a:cubicBezTo>
                <a:cubicBezTo>
                  <a:pt x="779879" y="186544"/>
                  <a:pt x="790283" y="188396"/>
                  <a:pt x="800100" y="190500"/>
                </a:cubicBezTo>
                <a:cubicBezTo>
                  <a:pt x="834810" y="197938"/>
                  <a:pt x="869950" y="203200"/>
                  <a:pt x="904875" y="209550"/>
                </a:cubicBezTo>
                <a:cubicBezTo>
                  <a:pt x="916357" y="243997"/>
                  <a:pt x="924033" y="252169"/>
                  <a:pt x="904875" y="295275"/>
                </a:cubicBezTo>
                <a:cubicBezTo>
                  <a:pt x="899404" y="307584"/>
                  <a:pt x="885825" y="314325"/>
                  <a:pt x="876300" y="323850"/>
                </a:cubicBezTo>
                <a:cubicBezTo>
                  <a:pt x="873125" y="384175"/>
                  <a:pt x="870931" y="444560"/>
                  <a:pt x="866775" y="504825"/>
                </a:cubicBezTo>
                <a:cubicBezTo>
                  <a:pt x="864580" y="536658"/>
                  <a:pt x="857250" y="568167"/>
                  <a:pt x="857250" y="600075"/>
                </a:cubicBezTo>
                <a:cubicBezTo>
                  <a:pt x="857250" y="625052"/>
                  <a:pt x="873197" y="1191924"/>
                  <a:pt x="876300" y="1247775"/>
                </a:cubicBezTo>
                <a:cubicBezTo>
                  <a:pt x="878095" y="1280086"/>
                  <a:pt x="895178" y="1323459"/>
                  <a:pt x="904875" y="1352550"/>
                </a:cubicBezTo>
                <a:lnTo>
                  <a:pt x="923925" y="1409700"/>
                </a:lnTo>
                <a:lnTo>
                  <a:pt x="942975" y="1466850"/>
                </a:lnTo>
                <a:lnTo>
                  <a:pt x="952500" y="1495425"/>
                </a:lnTo>
                <a:cubicBezTo>
                  <a:pt x="962025" y="1482725"/>
                  <a:pt x="973975" y="1471524"/>
                  <a:pt x="981075" y="1457325"/>
                </a:cubicBezTo>
                <a:cubicBezTo>
                  <a:pt x="990055" y="1439364"/>
                  <a:pt x="992667" y="1418819"/>
                  <a:pt x="1000125" y="1400175"/>
                </a:cubicBezTo>
                <a:cubicBezTo>
                  <a:pt x="1005398" y="1386992"/>
                  <a:pt x="1014189" y="1375370"/>
                  <a:pt x="1019175" y="1362075"/>
                </a:cubicBezTo>
                <a:cubicBezTo>
                  <a:pt x="1023772" y="1349818"/>
                  <a:pt x="1024103" y="1336232"/>
                  <a:pt x="1028700" y="1323975"/>
                </a:cubicBezTo>
                <a:cubicBezTo>
                  <a:pt x="1044583" y="1281619"/>
                  <a:pt x="1048674" y="1296005"/>
                  <a:pt x="1057275" y="1257300"/>
                </a:cubicBezTo>
                <a:cubicBezTo>
                  <a:pt x="1073262" y="1185359"/>
                  <a:pt x="1059191" y="1203928"/>
                  <a:pt x="1085850" y="1123950"/>
                </a:cubicBezTo>
                <a:cubicBezTo>
                  <a:pt x="1092200" y="1104900"/>
                  <a:pt x="1100030" y="1086281"/>
                  <a:pt x="1104900" y="1066800"/>
                </a:cubicBezTo>
                <a:cubicBezTo>
                  <a:pt x="1107814" y="1055145"/>
                  <a:pt x="1122792" y="986951"/>
                  <a:pt x="1133475" y="962025"/>
                </a:cubicBezTo>
                <a:cubicBezTo>
                  <a:pt x="1139068" y="948974"/>
                  <a:pt x="1145480" y="936253"/>
                  <a:pt x="1152525" y="923925"/>
                </a:cubicBezTo>
                <a:cubicBezTo>
                  <a:pt x="1158205" y="913986"/>
                  <a:pt x="1166926" y="905811"/>
                  <a:pt x="1171575" y="895350"/>
                </a:cubicBezTo>
                <a:cubicBezTo>
                  <a:pt x="1179730" y="877000"/>
                  <a:pt x="1184275" y="857250"/>
                  <a:pt x="1190625" y="838200"/>
                </a:cubicBezTo>
                <a:lnTo>
                  <a:pt x="1200150" y="809625"/>
                </a:lnTo>
                <a:cubicBezTo>
                  <a:pt x="1203325" y="787400"/>
                  <a:pt x="1205984" y="765095"/>
                  <a:pt x="1209675" y="742950"/>
                </a:cubicBezTo>
                <a:cubicBezTo>
                  <a:pt x="1212337" y="726981"/>
                  <a:pt x="1217060" y="711372"/>
                  <a:pt x="1219200" y="695325"/>
                </a:cubicBezTo>
                <a:cubicBezTo>
                  <a:pt x="1235571" y="572545"/>
                  <a:pt x="1216795" y="635865"/>
                  <a:pt x="1238250" y="571500"/>
                </a:cubicBezTo>
                <a:cubicBezTo>
                  <a:pt x="1240350" y="554698"/>
                  <a:pt x="1246194" y="483114"/>
                  <a:pt x="1257300" y="457200"/>
                </a:cubicBezTo>
                <a:cubicBezTo>
                  <a:pt x="1261809" y="446678"/>
                  <a:pt x="1270000" y="438150"/>
                  <a:pt x="1276350" y="428625"/>
                </a:cubicBezTo>
                <a:cubicBezTo>
                  <a:pt x="1279525" y="473075"/>
                  <a:pt x="1280668" y="517717"/>
                  <a:pt x="1285875" y="561975"/>
                </a:cubicBezTo>
                <a:cubicBezTo>
                  <a:pt x="1287048" y="571946"/>
                  <a:pt x="1294073" y="580598"/>
                  <a:pt x="1295400" y="590550"/>
                </a:cubicBezTo>
                <a:cubicBezTo>
                  <a:pt x="1300453" y="628447"/>
                  <a:pt x="1301300" y="666790"/>
                  <a:pt x="1304925" y="704850"/>
                </a:cubicBezTo>
                <a:cubicBezTo>
                  <a:pt x="1307651" y="733471"/>
                  <a:pt x="1311275" y="762000"/>
                  <a:pt x="1314450" y="790575"/>
                </a:cubicBezTo>
                <a:cubicBezTo>
                  <a:pt x="1317625" y="850900"/>
                  <a:pt x="1316778" y="911572"/>
                  <a:pt x="1323975" y="971550"/>
                </a:cubicBezTo>
                <a:cubicBezTo>
                  <a:pt x="1326367" y="991487"/>
                  <a:pt x="1339087" y="1009009"/>
                  <a:pt x="1343025" y="1028700"/>
                </a:cubicBezTo>
                <a:lnTo>
                  <a:pt x="1362075" y="1123950"/>
                </a:lnTo>
                <a:cubicBezTo>
                  <a:pt x="1368425" y="1114425"/>
                  <a:pt x="1376873" y="1106004"/>
                  <a:pt x="1381125" y="1095375"/>
                </a:cubicBezTo>
                <a:cubicBezTo>
                  <a:pt x="1389709" y="1073914"/>
                  <a:pt x="1394093" y="1051000"/>
                  <a:pt x="1400175" y="1028700"/>
                </a:cubicBezTo>
                <a:cubicBezTo>
                  <a:pt x="1403619" y="1016070"/>
                  <a:pt x="1405103" y="1002857"/>
                  <a:pt x="1409700" y="990600"/>
                </a:cubicBezTo>
                <a:cubicBezTo>
                  <a:pt x="1459490" y="857827"/>
                  <a:pt x="1395668" y="1061270"/>
                  <a:pt x="1447800" y="904875"/>
                </a:cubicBezTo>
                <a:cubicBezTo>
                  <a:pt x="1493817" y="766823"/>
                  <a:pt x="1446544" y="899955"/>
                  <a:pt x="1476375" y="790575"/>
                </a:cubicBezTo>
                <a:cubicBezTo>
                  <a:pt x="1481659" y="771202"/>
                  <a:pt x="1492124" y="753232"/>
                  <a:pt x="1495425" y="733425"/>
                </a:cubicBezTo>
                <a:cubicBezTo>
                  <a:pt x="1498600" y="714375"/>
                  <a:pt x="1499868" y="694907"/>
                  <a:pt x="1504950" y="676275"/>
                </a:cubicBezTo>
                <a:cubicBezTo>
                  <a:pt x="1509449" y="659780"/>
                  <a:pt x="1518593" y="644870"/>
                  <a:pt x="1524000" y="628650"/>
                </a:cubicBezTo>
                <a:cubicBezTo>
                  <a:pt x="1528140" y="616231"/>
                  <a:pt x="1529929" y="603137"/>
                  <a:pt x="1533525" y="590550"/>
                </a:cubicBezTo>
                <a:cubicBezTo>
                  <a:pt x="1536283" y="580896"/>
                  <a:pt x="1539875" y="571500"/>
                  <a:pt x="1543050" y="561975"/>
                </a:cubicBezTo>
                <a:cubicBezTo>
                  <a:pt x="1577975" y="614362"/>
                  <a:pt x="1543050" y="569913"/>
                  <a:pt x="1590675" y="609600"/>
                </a:cubicBezTo>
                <a:cubicBezTo>
                  <a:pt x="1601023" y="618224"/>
                  <a:pt x="1607554" y="631492"/>
                  <a:pt x="1619250" y="638175"/>
                </a:cubicBezTo>
                <a:cubicBezTo>
                  <a:pt x="1630616" y="644670"/>
                  <a:pt x="1644650" y="644525"/>
                  <a:pt x="1657350" y="647700"/>
                </a:cubicBezTo>
                <a:cubicBezTo>
                  <a:pt x="1687996" y="668131"/>
                  <a:pt x="1687771" y="669687"/>
                  <a:pt x="1724025" y="685800"/>
                </a:cubicBezTo>
                <a:cubicBezTo>
                  <a:pt x="1739649" y="692744"/>
                  <a:pt x="1756357" y="697204"/>
                  <a:pt x="1771650" y="704850"/>
                </a:cubicBezTo>
                <a:cubicBezTo>
                  <a:pt x="1781889" y="709970"/>
                  <a:pt x="1790286" y="718220"/>
                  <a:pt x="1800225" y="723900"/>
                </a:cubicBezTo>
                <a:cubicBezTo>
                  <a:pt x="1812553" y="730945"/>
                  <a:pt x="1825997" y="735905"/>
                  <a:pt x="1838325" y="742950"/>
                </a:cubicBezTo>
                <a:cubicBezTo>
                  <a:pt x="1848264" y="748630"/>
                  <a:pt x="1855935" y="758711"/>
                  <a:pt x="1866900" y="762000"/>
                </a:cubicBezTo>
                <a:cubicBezTo>
                  <a:pt x="1888404" y="768451"/>
                  <a:pt x="1911350" y="768350"/>
                  <a:pt x="1933575" y="771525"/>
                </a:cubicBezTo>
                <a:cubicBezTo>
                  <a:pt x="1996197" y="813273"/>
                  <a:pt x="1928755" y="771932"/>
                  <a:pt x="1990725" y="800100"/>
                </a:cubicBezTo>
                <a:cubicBezTo>
                  <a:pt x="2016578" y="811851"/>
                  <a:pt x="2066925" y="838200"/>
                  <a:pt x="2066925" y="838200"/>
                </a:cubicBezTo>
                <a:cubicBezTo>
                  <a:pt x="2073275" y="847725"/>
                  <a:pt x="2075736" y="861655"/>
                  <a:pt x="2085975" y="866775"/>
                </a:cubicBezTo>
                <a:cubicBezTo>
                  <a:pt x="2103249" y="875412"/>
                  <a:pt x="2124493" y="871218"/>
                  <a:pt x="2143125" y="876300"/>
                </a:cubicBezTo>
                <a:cubicBezTo>
                  <a:pt x="2159620" y="880799"/>
                  <a:pt x="2175126" y="888406"/>
                  <a:pt x="2190750" y="895350"/>
                </a:cubicBezTo>
                <a:cubicBezTo>
                  <a:pt x="2203725" y="901117"/>
                  <a:pt x="2215555" y="909414"/>
                  <a:pt x="2228850" y="914400"/>
                </a:cubicBezTo>
                <a:cubicBezTo>
                  <a:pt x="2241107" y="918997"/>
                  <a:pt x="2254693" y="919328"/>
                  <a:pt x="2266950" y="923925"/>
                </a:cubicBezTo>
                <a:cubicBezTo>
                  <a:pt x="2280245" y="928911"/>
                  <a:pt x="2291580" y="938485"/>
                  <a:pt x="2305050" y="942975"/>
                </a:cubicBezTo>
                <a:cubicBezTo>
                  <a:pt x="2329888" y="951254"/>
                  <a:pt x="2356412" y="953746"/>
                  <a:pt x="2381250" y="962025"/>
                </a:cubicBezTo>
                <a:cubicBezTo>
                  <a:pt x="2390775" y="965200"/>
                  <a:pt x="2400845" y="967060"/>
                  <a:pt x="2409825" y="971550"/>
                </a:cubicBezTo>
                <a:cubicBezTo>
                  <a:pt x="2420064" y="976670"/>
                  <a:pt x="2427435" y="987311"/>
                  <a:pt x="2438400" y="990600"/>
                </a:cubicBezTo>
                <a:cubicBezTo>
                  <a:pt x="2459904" y="997051"/>
                  <a:pt x="2482850" y="996950"/>
                  <a:pt x="2505075" y="1000125"/>
                </a:cubicBezTo>
                <a:cubicBezTo>
                  <a:pt x="2514600" y="1006475"/>
                  <a:pt x="2522790" y="1015555"/>
                  <a:pt x="2533650" y="1019175"/>
                </a:cubicBezTo>
                <a:cubicBezTo>
                  <a:pt x="2632415" y="1052097"/>
                  <a:pt x="2552609" y="1009616"/>
                  <a:pt x="2628900" y="1038225"/>
                </a:cubicBezTo>
                <a:cubicBezTo>
                  <a:pt x="2642195" y="1043211"/>
                  <a:pt x="2653817" y="1052002"/>
                  <a:pt x="2667000" y="1057275"/>
                </a:cubicBezTo>
                <a:cubicBezTo>
                  <a:pt x="2723589" y="1079910"/>
                  <a:pt x="2713131" y="1071816"/>
                  <a:pt x="2762250" y="1085850"/>
                </a:cubicBezTo>
                <a:cubicBezTo>
                  <a:pt x="2771904" y="1088608"/>
                  <a:pt x="2781171" y="1092617"/>
                  <a:pt x="2790825" y="1095375"/>
                </a:cubicBezTo>
                <a:cubicBezTo>
                  <a:pt x="2803412" y="1098971"/>
                  <a:pt x="2816338" y="1101304"/>
                  <a:pt x="2828925" y="1104900"/>
                </a:cubicBezTo>
                <a:cubicBezTo>
                  <a:pt x="2854007" y="1112066"/>
                  <a:pt x="2872509" y="1119620"/>
                  <a:pt x="2895600" y="1133475"/>
                </a:cubicBezTo>
                <a:cubicBezTo>
                  <a:pt x="2977480" y="1182603"/>
                  <a:pt x="2923848" y="1161941"/>
                  <a:pt x="2981325" y="1181100"/>
                </a:cubicBezTo>
                <a:cubicBezTo>
                  <a:pt x="2987675" y="1162050"/>
                  <a:pt x="2989236" y="1140658"/>
                  <a:pt x="3000375" y="1123950"/>
                </a:cubicBezTo>
                <a:cubicBezTo>
                  <a:pt x="3013322" y="1104530"/>
                  <a:pt x="3033232" y="1073520"/>
                  <a:pt x="3048000" y="1057275"/>
                </a:cubicBezTo>
                <a:cubicBezTo>
                  <a:pt x="3069143" y="1034018"/>
                  <a:pt x="3096651" y="1016349"/>
                  <a:pt x="3114675" y="990600"/>
                </a:cubicBezTo>
                <a:cubicBezTo>
                  <a:pt x="3116014" y="988687"/>
                  <a:pt x="3206206" y="861377"/>
                  <a:pt x="3219450" y="838200"/>
                </a:cubicBezTo>
                <a:cubicBezTo>
                  <a:pt x="3296487" y="703386"/>
                  <a:pt x="3222477" y="819328"/>
                  <a:pt x="3286125" y="742950"/>
                </a:cubicBezTo>
                <a:cubicBezTo>
                  <a:pt x="3293454" y="734156"/>
                  <a:pt x="3296483" y="721825"/>
                  <a:pt x="3305175" y="714375"/>
                </a:cubicBezTo>
                <a:cubicBezTo>
                  <a:pt x="3319231" y="702327"/>
                  <a:pt x="3337101" y="695612"/>
                  <a:pt x="3352800" y="685800"/>
                </a:cubicBezTo>
                <a:cubicBezTo>
                  <a:pt x="3362508" y="679733"/>
                  <a:pt x="3371850" y="673100"/>
                  <a:pt x="3381375" y="666750"/>
                </a:cubicBezTo>
                <a:cubicBezTo>
                  <a:pt x="3394075" y="647700"/>
                  <a:pt x="3409236" y="630078"/>
                  <a:pt x="3419475" y="609600"/>
                </a:cubicBezTo>
                <a:cubicBezTo>
                  <a:pt x="3440890" y="566770"/>
                  <a:pt x="3458347" y="533297"/>
                  <a:pt x="3476625" y="485775"/>
                </a:cubicBezTo>
                <a:cubicBezTo>
                  <a:pt x="3498247" y="429557"/>
                  <a:pt x="3474600" y="466519"/>
                  <a:pt x="3495675" y="419100"/>
                </a:cubicBezTo>
                <a:cubicBezTo>
                  <a:pt x="3504325" y="399637"/>
                  <a:pt x="3516058" y="381610"/>
                  <a:pt x="3524250" y="361950"/>
                </a:cubicBezTo>
                <a:cubicBezTo>
                  <a:pt x="3531973" y="343414"/>
                  <a:pt x="3527449" y="317128"/>
                  <a:pt x="3543300" y="304800"/>
                </a:cubicBezTo>
                <a:cubicBezTo>
                  <a:pt x="3571875" y="282575"/>
                  <a:pt x="3598904" y="258205"/>
                  <a:pt x="3629025" y="238125"/>
                </a:cubicBezTo>
                <a:cubicBezTo>
                  <a:pt x="3638550" y="231775"/>
                  <a:pt x="3647361" y="224195"/>
                  <a:pt x="3657600" y="219075"/>
                </a:cubicBezTo>
                <a:cubicBezTo>
                  <a:pt x="3666580" y="214585"/>
                  <a:pt x="3676650" y="212725"/>
                  <a:pt x="3686175" y="209550"/>
                </a:cubicBezTo>
                <a:cubicBezTo>
                  <a:pt x="3728279" y="146395"/>
                  <a:pt x="3678795" y="216572"/>
                  <a:pt x="3733800" y="152400"/>
                </a:cubicBezTo>
                <a:cubicBezTo>
                  <a:pt x="3744131" y="140347"/>
                  <a:pt x="3752044" y="126353"/>
                  <a:pt x="3762375" y="114300"/>
                </a:cubicBezTo>
                <a:cubicBezTo>
                  <a:pt x="3817380" y="50128"/>
                  <a:pt x="3767896" y="120305"/>
                  <a:pt x="3810000" y="57150"/>
                </a:cubicBezTo>
                <a:cubicBezTo>
                  <a:pt x="3822700" y="76200"/>
                  <a:pt x="3837861" y="93822"/>
                  <a:pt x="3848100" y="114300"/>
                </a:cubicBezTo>
                <a:cubicBezTo>
                  <a:pt x="3874796" y="167693"/>
                  <a:pt x="3861877" y="139217"/>
                  <a:pt x="3886200" y="200025"/>
                </a:cubicBezTo>
                <a:cubicBezTo>
                  <a:pt x="3892173" y="241837"/>
                  <a:pt x="3903049" y="326771"/>
                  <a:pt x="3914775" y="361950"/>
                </a:cubicBezTo>
                <a:cubicBezTo>
                  <a:pt x="3917950" y="371475"/>
                  <a:pt x="3921542" y="380871"/>
                  <a:pt x="3924300" y="390525"/>
                </a:cubicBezTo>
                <a:cubicBezTo>
                  <a:pt x="3934077" y="424745"/>
                  <a:pt x="3945914" y="492369"/>
                  <a:pt x="3962400" y="514350"/>
                </a:cubicBezTo>
                <a:lnTo>
                  <a:pt x="3990975" y="552450"/>
                </a:lnTo>
                <a:cubicBezTo>
                  <a:pt x="4027709" y="662652"/>
                  <a:pt x="3986086" y="559735"/>
                  <a:pt x="4048125" y="657225"/>
                </a:cubicBezTo>
                <a:cubicBezTo>
                  <a:pt x="4059560" y="675194"/>
                  <a:pt x="4066501" y="695677"/>
                  <a:pt x="4076700" y="714375"/>
                </a:cubicBezTo>
                <a:cubicBezTo>
                  <a:pt x="4085565" y="730628"/>
                  <a:pt x="4096410" y="745747"/>
                  <a:pt x="4105275" y="762000"/>
                </a:cubicBezTo>
                <a:cubicBezTo>
                  <a:pt x="4115474" y="780698"/>
                  <a:pt x="4122892" y="800887"/>
                  <a:pt x="4133850" y="819150"/>
                </a:cubicBezTo>
                <a:cubicBezTo>
                  <a:pt x="4142018" y="832763"/>
                  <a:pt x="4154715" y="843373"/>
                  <a:pt x="4162425" y="857250"/>
                </a:cubicBezTo>
                <a:cubicBezTo>
                  <a:pt x="4170728" y="872196"/>
                  <a:pt x="4173288" y="889865"/>
                  <a:pt x="4181475" y="904875"/>
                </a:cubicBezTo>
                <a:cubicBezTo>
                  <a:pt x="4199233" y="937432"/>
                  <a:pt x="4213871" y="966384"/>
                  <a:pt x="4248150" y="981075"/>
                </a:cubicBezTo>
                <a:cubicBezTo>
                  <a:pt x="4259920" y="986119"/>
                  <a:pt x="4325399" y="998430"/>
                  <a:pt x="4333875" y="1000125"/>
                </a:cubicBezTo>
                <a:cubicBezTo>
                  <a:pt x="4369396" y="997757"/>
                  <a:pt x="4490531" y="993281"/>
                  <a:pt x="4543425" y="981075"/>
                </a:cubicBezTo>
                <a:cubicBezTo>
                  <a:pt x="4562991" y="976560"/>
                  <a:pt x="4600575" y="962025"/>
                  <a:pt x="4600575" y="962025"/>
                </a:cubicBezTo>
                <a:cubicBezTo>
                  <a:pt x="4623232" y="939368"/>
                  <a:pt x="4652686" y="903753"/>
                  <a:pt x="4686300" y="895350"/>
                </a:cubicBezTo>
                <a:cubicBezTo>
                  <a:pt x="4696040" y="892915"/>
                  <a:pt x="4705350" y="901700"/>
                  <a:pt x="4714875" y="904875"/>
                </a:cubicBezTo>
                <a:cubicBezTo>
                  <a:pt x="4718050" y="914400"/>
                  <a:pt x="4721965" y="923710"/>
                  <a:pt x="4724400" y="933450"/>
                </a:cubicBezTo>
                <a:cubicBezTo>
                  <a:pt x="4728327" y="949156"/>
                  <a:pt x="4724515" y="967901"/>
                  <a:pt x="4733925" y="981075"/>
                </a:cubicBezTo>
                <a:cubicBezTo>
                  <a:pt x="4742178" y="992629"/>
                  <a:pt x="4759849" y="992820"/>
                  <a:pt x="4772025" y="1000125"/>
                </a:cubicBezTo>
                <a:cubicBezTo>
                  <a:pt x="4791658" y="1011905"/>
                  <a:pt x="4807455" y="1030985"/>
                  <a:pt x="4829175" y="1038225"/>
                </a:cubicBezTo>
                <a:cubicBezTo>
                  <a:pt x="4870169" y="1051890"/>
                  <a:pt x="4848010" y="1045315"/>
                  <a:pt x="4895850" y="1057275"/>
                </a:cubicBezTo>
                <a:cubicBezTo>
                  <a:pt x="4994698" y="1123173"/>
                  <a:pt x="4841677" y="1022866"/>
                  <a:pt x="4962525" y="1095375"/>
                </a:cubicBezTo>
                <a:cubicBezTo>
                  <a:pt x="5044405" y="1144503"/>
                  <a:pt x="4990773" y="1123841"/>
                  <a:pt x="5048250" y="1143000"/>
                </a:cubicBezTo>
                <a:cubicBezTo>
                  <a:pt x="5057775" y="1152525"/>
                  <a:pt x="5065050" y="1165033"/>
                  <a:pt x="5076825" y="1171575"/>
                </a:cubicBezTo>
                <a:cubicBezTo>
                  <a:pt x="5094378" y="1181327"/>
                  <a:pt x="5133975" y="1190625"/>
                  <a:pt x="5133975" y="1190625"/>
                </a:cubicBezTo>
                <a:cubicBezTo>
                  <a:pt x="5146675" y="1181100"/>
                  <a:pt x="5158292" y="1169926"/>
                  <a:pt x="5172075" y="1162050"/>
                </a:cubicBezTo>
                <a:cubicBezTo>
                  <a:pt x="5182703" y="1155977"/>
                  <a:pt x="5230502" y="1145062"/>
                  <a:pt x="5238750" y="1143000"/>
                </a:cubicBezTo>
                <a:cubicBezTo>
                  <a:pt x="5283200" y="1146175"/>
                  <a:pt x="5328030" y="1145914"/>
                  <a:pt x="5372100" y="1152525"/>
                </a:cubicBezTo>
                <a:cubicBezTo>
                  <a:pt x="5391958" y="1155504"/>
                  <a:pt x="5410200" y="1165225"/>
                  <a:pt x="5429250" y="1171575"/>
                </a:cubicBezTo>
                <a:lnTo>
                  <a:pt x="5457825" y="1181100"/>
                </a:lnTo>
                <a:cubicBezTo>
                  <a:pt x="5499100" y="1174750"/>
                  <a:pt x="5542548" y="1176713"/>
                  <a:pt x="5581650" y="1162050"/>
                </a:cubicBezTo>
                <a:cubicBezTo>
                  <a:pt x="5596514" y="1156476"/>
                  <a:pt x="5599894" y="1136003"/>
                  <a:pt x="5610225" y="1123950"/>
                </a:cubicBezTo>
                <a:cubicBezTo>
                  <a:pt x="5618991" y="1113723"/>
                  <a:pt x="5630034" y="1105602"/>
                  <a:pt x="5638800" y="1095375"/>
                </a:cubicBezTo>
                <a:cubicBezTo>
                  <a:pt x="5649131" y="1083322"/>
                  <a:pt x="5657044" y="1069328"/>
                  <a:pt x="5667375" y="1057275"/>
                </a:cubicBezTo>
                <a:cubicBezTo>
                  <a:pt x="5676141" y="1047048"/>
                  <a:pt x="5687326" y="1039048"/>
                  <a:pt x="5695950" y="1028700"/>
                </a:cubicBezTo>
                <a:cubicBezTo>
                  <a:pt x="5732694" y="984607"/>
                  <a:pt x="5694877" y="1013291"/>
                  <a:pt x="5743575" y="971550"/>
                </a:cubicBezTo>
                <a:cubicBezTo>
                  <a:pt x="5765909" y="952406"/>
                  <a:pt x="5803720" y="927190"/>
                  <a:pt x="5829300" y="914400"/>
                </a:cubicBezTo>
                <a:cubicBezTo>
                  <a:pt x="5850927" y="903586"/>
                  <a:pt x="5874063" y="896050"/>
                  <a:pt x="5895975" y="885825"/>
                </a:cubicBezTo>
                <a:cubicBezTo>
                  <a:pt x="5997408" y="838489"/>
                  <a:pt x="5938390" y="856171"/>
                  <a:pt x="6010275" y="838200"/>
                </a:cubicBezTo>
                <a:cubicBezTo>
                  <a:pt x="6067425" y="841375"/>
                  <a:pt x="6125062" y="839630"/>
                  <a:pt x="6181725" y="847725"/>
                </a:cubicBezTo>
                <a:cubicBezTo>
                  <a:pt x="6209415" y="851681"/>
                  <a:pt x="6214360" y="878694"/>
                  <a:pt x="6229350" y="895350"/>
                </a:cubicBezTo>
                <a:cubicBezTo>
                  <a:pt x="6250376" y="918712"/>
                  <a:pt x="6273800" y="939800"/>
                  <a:pt x="6296025" y="962025"/>
                </a:cubicBezTo>
                <a:cubicBezTo>
                  <a:pt x="6308725" y="974725"/>
                  <a:pt x="6317449" y="993455"/>
                  <a:pt x="6334125" y="1000125"/>
                </a:cubicBezTo>
                <a:lnTo>
                  <a:pt x="6381750" y="1019175"/>
                </a:lnTo>
                <a:cubicBezTo>
                  <a:pt x="6391275" y="1028700"/>
                  <a:pt x="6398550" y="1041208"/>
                  <a:pt x="6410325" y="1047750"/>
                </a:cubicBezTo>
                <a:cubicBezTo>
                  <a:pt x="6427878" y="1057502"/>
                  <a:pt x="6449514" y="1057820"/>
                  <a:pt x="6467475" y="1066800"/>
                </a:cubicBezTo>
                <a:cubicBezTo>
                  <a:pt x="6480175" y="1073150"/>
                  <a:pt x="6492524" y="1080257"/>
                  <a:pt x="6505575" y="1085850"/>
                </a:cubicBezTo>
                <a:cubicBezTo>
                  <a:pt x="6514803" y="1089805"/>
                  <a:pt x="6525373" y="1090499"/>
                  <a:pt x="6534150" y="1095375"/>
                </a:cubicBezTo>
                <a:cubicBezTo>
                  <a:pt x="6554164" y="1106494"/>
                  <a:pt x="6569088" y="1127922"/>
                  <a:pt x="6591300" y="1133475"/>
                </a:cubicBezTo>
                <a:cubicBezTo>
                  <a:pt x="6604000" y="1136650"/>
                  <a:pt x="6616861" y="1139238"/>
                  <a:pt x="6629400" y="1143000"/>
                </a:cubicBezTo>
                <a:lnTo>
                  <a:pt x="6715125" y="1171575"/>
                </a:lnTo>
                <a:lnTo>
                  <a:pt x="6743700" y="1181100"/>
                </a:lnTo>
                <a:cubicBezTo>
                  <a:pt x="6753225" y="1184275"/>
                  <a:pt x="6762535" y="1188190"/>
                  <a:pt x="6772275" y="1190625"/>
                </a:cubicBezTo>
                <a:cubicBezTo>
                  <a:pt x="6784975" y="1193800"/>
                  <a:pt x="6797836" y="1196388"/>
                  <a:pt x="6810375" y="1200150"/>
                </a:cubicBezTo>
                <a:cubicBezTo>
                  <a:pt x="6829609" y="1205920"/>
                  <a:pt x="6848475" y="1212850"/>
                  <a:pt x="6867525" y="1219200"/>
                </a:cubicBezTo>
                <a:lnTo>
                  <a:pt x="6896100" y="1228725"/>
                </a:lnTo>
                <a:cubicBezTo>
                  <a:pt x="6920041" y="1300549"/>
                  <a:pt x="6884961" y="1214802"/>
                  <a:pt x="6934200" y="1276350"/>
                </a:cubicBezTo>
                <a:cubicBezTo>
                  <a:pt x="6940472" y="1284190"/>
                  <a:pt x="6943725" y="1304925"/>
                  <a:pt x="6943725" y="130492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7267461" y="562059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Fim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 rot="18977007">
            <a:off x="2715206" y="3938150"/>
            <a:ext cx="4155536" cy="2098417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7200" dirty="0" smtClean="0">
                <a:solidFill>
                  <a:srgbClr val="FF0000"/>
                </a:solidFill>
              </a:rPr>
              <a:t>RISCO</a:t>
            </a:r>
            <a:endParaRPr lang="pt-PT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0"/>
            <a:ext cx="83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imbolo_cor_m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5400"/>
            <a:ext cx="71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98438" y="1116013"/>
            <a:ext cx="79644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43161" y="1616075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1. MRG: Quem e para onde.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PT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2. Os desafios do “Novo Mundo”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accent2">
                    <a:lumMod val="75000"/>
                  </a:schemeClr>
                </a:solidFill>
              </a:rPr>
              <a:t>3. A “Santa Aliança” 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>
                <a:solidFill>
                  <a:schemeClr val="bg1">
                    <a:lumMod val="85000"/>
                  </a:schemeClr>
                </a:solidFill>
              </a:rPr>
              <a:t>4</a:t>
            </a: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. O Circulo Virtuoso e a Criação de Valor.</a:t>
            </a:r>
          </a:p>
          <a:p>
            <a:pPr eaLnBrk="1" hangingPunct="1">
              <a:lnSpc>
                <a:spcPct val="90000"/>
              </a:lnSpc>
            </a:pPr>
            <a:endParaRPr lang="pt-PT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>
                <a:solidFill>
                  <a:schemeClr val="bg1">
                    <a:lumMod val="85000"/>
                  </a:schemeClr>
                </a:solidFill>
              </a:rPr>
              <a:t>5</a:t>
            </a: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. Mudança de paradigma.</a:t>
            </a:r>
          </a:p>
          <a:p>
            <a:pPr eaLnBrk="1" hangingPunct="1">
              <a:lnSpc>
                <a:spcPct val="90000"/>
              </a:lnSpc>
            </a:pPr>
            <a:endParaRPr lang="pt-PT" sz="2800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PT" sz="2800" dirty="0" smtClean="0">
                <a:solidFill>
                  <a:schemeClr val="bg1">
                    <a:lumMod val="85000"/>
                  </a:schemeClr>
                </a:solidFill>
              </a:rPr>
              <a:t>6. Novo lugar da AUDITORIA INTERNA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800" dirty="0" smtClean="0">
              <a:solidFill>
                <a:srgbClr val="EAEAEA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PT" sz="2800" dirty="0" smtClean="0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569913" y="1460500"/>
            <a:ext cx="0" cy="4837113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6152" name="Picture 11" descr="30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5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1035</Words>
  <Application>Microsoft Office PowerPoint</Application>
  <PresentationFormat>Apresentação no Ecrã (4:3)</PresentationFormat>
  <Paragraphs>259</Paragraphs>
  <Slides>25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Circulo Virtuoso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Santos</dc:creator>
  <cp:lastModifiedBy>Antonio Santos</cp:lastModifiedBy>
  <cp:revision>33</cp:revision>
  <cp:lastPrinted>2011-09-17T07:20:14Z</cp:lastPrinted>
  <dcterms:created xsi:type="dcterms:W3CDTF">2011-09-16T20:14:05Z</dcterms:created>
  <dcterms:modified xsi:type="dcterms:W3CDTF">2011-09-28T08:15:16Z</dcterms:modified>
</cp:coreProperties>
</file>